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610" r:id="rId1"/>
    <p:sldMasterId id="2147484622" r:id="rId2"/>
  </p:sldMasterIdLst>
  <p:notesMasterIdLst>
    <p:notesMasterId r:id="rId43"/>
  </p:notesMasterIdLst>
  <p:sldIdLst>
    <p:sldId id="256" r:id="rId3"/>
    <p:sldId id="257" r:id="rId4"/>
    <p:sldId id="264" r:id="rId5"/>
    <p:sldId id="942" r:id="rId6"/>
    <p:sldId id="943" r:id="rId7"/>
    <p:sldId id="944" r:id="rId8"/>
    <p:sldId id="266" r:id="rId9"/>
    <p:sldId id="945" r:id="rId10"/>
    <p:sldId id="946" r:id="rId11"/>
    <p:sldId id="947" r:id="rId12"/>
    <p:sldId id="973" r:id="rId13"/>
    <p:sldId id="983" r:id="rId14"/>
    <p:sldId id="982" r:id="rId15"/>
    <p:sldId id="985" r:id="rId16"/>
    <p:sldId id="984" r:id="rId17"/>
    <p:sldId id="960" r:id="rId18"/>
    <p:sldId id="961" r:id="rId19"/>
    <p:sldId id="952" r:id="rId20"/>
    <p:sldId id="991" r:id="rId21"/>
    <p:sldId id="948" r:id="rId22"/>
    <p:sldId id="950" r:id="rId23"/>
    <p:sldId id="970" r:id="rId24"/>
    <p:sldId id="971" r:id="rId25"/>
    <p:sldId id="953" r:id="rId26"/>
    <p:sldId id="964" r:id="rId27"/>
    <p:sldId id="963" r:id="rId28"/>
    <p:sldId id="987" r:id="rId29"/>
    <p:sldId id="989" r:id="rId30"/>
    <p:sldId id="977" r:id="rId31"/>
    <p:sldId id="974" r:id="rId32"/>
    <p:sldId id="965" r:id="rId33"/>
    <p:sldId id="962" r:id="rId34"/>
    <p:sldId id="978" r:id="rId35"/>
    <p:sldId id="260" r:id="rId36"/>
    <p:sldId id="986" r:id="rId37"/>
    <p:sldId id="967" r:id="rId38"/>
    <p:sldId id="972" r:id="rId39"/>
    <p:sldId id="979" r:id="rId40"/>
    <p:sldId id="258" r:id="rId41"/>
    <p:sldId id="956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y Chen" initials="HC" lastIdx="1" clrIdx="0">
    <p:extLst>
      <p:ext uri="{19B8F6BF-5375-455C-9EA6-DF929625EA0E}">
        <p15:presenceInfo xmlns:p15="http://schemas.microsoft.com/office/powerpoint/2012/main" userId="S::hchen@arcadiaca.gov::904701c2-1c23-42e3-b274-eb96209d03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FF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6E4B3-1611-46CE-AED4-2B4A35975ED0}" v="362" dt="2023-05-03T20:01:30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1" autoAdjust="0"/>
    <p:restoredTop sz="89623" autoAdjust="0"/>
  </p:normalViewPr>
  <p:slideViewPr>
    <p:cSldViewPr snapToGrid="0">
      <p:cViewPr varScale="1">
        <p:scale>
          <a:sx n="110" d="100"/>
          <a:sy n="110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7649812102908"/>
          <c:y val="3.0330696541864807E-2"/>
          <c:w val="0.53876023209509505"/>
          <c:h val="0.9209667777294372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Sheet2!$A$2</c:f>
              <c:strCache>
                <c:ptCount val="1"/>
                <c:pt idx="0">
                  <c:v>GF Operating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ptos Display" panose="020B00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Sheet2!$B$2</c:f>
              <c:numCache>
                <c:formatCode>_(* #,##0.00_);_(* \(#,##0.00\);_(* "-"??_);_(@_)</c:formatCode>
                <c:ptCount val="1"/>
                <c:pt idx="0">
                  <c:v>25838632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4-49CE-8A53-12B29AE5C8DD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Emergency Reserve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ptos Display" panose="020B00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Sheet2!$B$3</c:f>
              <c:numCache>
                <c:formatCode>_(* #,##0.00_);_(* \(#,##0.00\);_(* "-"??_);_(@_)</c:formatCode>
                <c:ptCount val="1"/>
                <c:pt idx="0">
                  <c:v>16337970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34-49CE-8A53-12B29AE5C8DD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Capital Improvement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ptos Display" panose="020B00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Sheet2!$B$4</c:f>
              <c:numCache>
                <c:formatCode>_(* #,##0.00_);_(* \(#,##0.00\);_(* "-"??_);_(@_)</c:formatCode>
                <c:ptCount val="1"/>
                <c:pt idx="0">
                  <c:v>5982152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34-49CE-8A53-12B29AE5C8DD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Equipment Replacement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ptos Display" panose="020B00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Sheet2!$B$5</c:f>
              <c:numCache>
                <c:formatCode>_(* #,##0.00_);_(* \(#,##0.00\);_(* "-"??_);_(@_)</c:formatCode>
                <c:ptCount val="1"/>
                <c:pt idx="0">
                  <c:v>19378770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34-49CE-8A53-12B29AE5C8DD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Self Insurance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ptos Display" panose="020B00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Sheet2!$B$6</c:f>
              <c:numCache>
                <c:formatCode>_(* #,##0.00_);_(* \(#,##0.00\);_(* "-"??_);_(@_)</c:formatCode>
                <c:ptCount val="1"/>
                <c:pt idx="0">
                  <c:v>5915843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34-49CE-8A53-12B29AE5C8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7"/>
        <c:overlap val="-25"/>
        <c:axId val="869339568"/>
        <c:axId val="694557280"/>
      </c:barChart>
      <c:catAx>
        <c:axId val="869339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4557280"/>
        <c:crosses val="autoZero"/>
        <c:auto val="1"/>
        <c:lblAlgn val="ctr"/>
        <c:lblOffset val="100"/>
        <c:noMultiLvlLbl val="0"/>
      </c:catAx>
      <c:valAx>
        <c:axId val="694557280"/>
        <c:scaling>
          <c:orientation val="minMax"/>
          <c:min val="0"/>
        </c:scaling>
        <c:delete val="0"/>
        <c:axPos val="l"/>
        <c:numFmt formatCode="&quot;$&quot;#,##0.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86933956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2523826293377867E-3"/>
                <c:y val="0.4521179130645600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 w="0">
          <a:solidFill>
            <a:schemeClr val="accent1"/>
          </a:solidFill>
        </a:ln>
        <a:effectLst/>
      </c:spPr>
    </c:plotArea>
    <c:legend>
      <c:legendPos val="r"/>
      <c:layout>
        <c:manualLayout>
          <c:xMode val="edge"/>
          <c:yMode val="edge"/>
          <c:x val="0.68609851527301013"/>
          <c:y val="0.3287333174663245"/>
          <c:w val="0.30670709444954602"/>
          <c:h val="0.63118850302163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25777122080754E-2"/>
          <c:y val="7.5560436778647974E-2"/>
          <c:w val="0.63263595841102327"/>
          <c:h val="0.7480749144736944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Capital!$A$22</c:f>
              <c:strCache>
                <c:ptCount val="1"/>
                <c:pt idx="0">
                  <c:v>Capital Project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Capital!$R$4:$AG$4</c:f>
              <c:strCache>
                <c:ptCount val="16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2029-30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  <c:pt idx="10">
                  <c:v>2034-35</c:v>
                </c:pt>
                <c:pt idx="11">
                  <c:v>2035-36</c:v>
                </c:pt>
                <c:pt idx="12">
                  <c:v>2036-37</c:v>
                </c:pt>
                <c:pt idx="13">
                  <c:v>2037-38</c:v>
                </c:pt>
                <c:pt idx="14">
                  <c:v>2038-39</c:v>
                </c:pt>
                <c:pt idx="15">
                  <c:v>2039-40</c:v>
                </c:pt>
              </c:strCache>
              <c:extLst/>
            </c:strRef>
          </c:cat>
          <c:val>
            <c:numRef>
              <c:f>Capital!$R$22:$AL$22</c:f>
              <c:numCache>
                <c:formatCode>#,##0_);\(#,##0\)</c:formatCode>
                <c:ptCount val="21"/>
                <c:pt idx="0">
                  <c:v>4015100</c:v>
                </c:pt>
                <c:pt idx="1">
                  <c:v>4711700</c:v>
                </c:pt>
                <c:pt idx="2">
                  <c:v>5489800</c:v>
                </c:pt>
                <c:pt idx="3">
                  <c:v>2820500</c:v>
                </c:pt>
                <c:pt idx="4">
                  <c:v>2799800</c:v>
                </c:pt>
                <c:pt idx="5">
                  <c:v>3177000</c:v>
                </c:pt>
                <c:pt idx="6">
                  <c:v>3095226.6</c:v>
                </c:pt>
                <c:pt idx="7">
                  <c:v>3233940.7600000002</c:v>
                </c:pt>
                <c:pt idx="8">
                  <c:v>3343883.1360000004</c:v>
                </c:pt>
                <c:pt idx="9">
                  <c:v>3535049.7496000007</c:v>
                </c:pt>
                <c:pt idx="10">
                  <c:v>3622200.0245599998</c:v>
                </c:pt>
                <c:pt idx="11">
                  <c:v>3582910.0270160004</c:v>
                </c:pt>
                <c:pt idx="12">
                  <c:v>3470031.0297176004</c:v>
                </c:pt>
                <c:pt idx="13">
                  <c:v>3268054.1326893601</c:v>
                </c:pt>
                <c:pt idx="14">
                  <c:v>3312809.5459582964</c:v>
                </c:pt>
                <c:pt idx="15">
                  <c:v>3364110.5005541258</c:v>
                </c:pt>
                <c:pt idx="16">
                  <c:v>3382821.5506095379</c:v>
                </c:pt>
                <c:pt idx="17">
                  <c:v>3411581.0456704921</c:v>
                </c:pt>
                <c:pt idx="18">
                  <c:v>3429345.0742375413</c:v>
                </c:pt>
                <c:pt idx="19">
                  <c:v>3437891.2680612952</c:v>
                </c:pt>
                <c:pt idx="20">
                  <c:v>3428175.4199074246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BF9-417A-987A-AACC62A20BA1}"/>
            </c:ext>
          </c:extLst>
        </c:ser>
        <c:ser>
          <c:idx val="2"/>
          <c:order val="2"/>
          <c:tx>
            <c:strRef>
              <c:f>Capital!$A$10</c:f>
              <c:strCache>
                <c:ptCount val="1"/>
                <c:pt idx="0">
                  <c:v>Additional Funding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Capital!$R$4:$AG$4</c:f>
              <c:strCache>
                <c:ptCount val="16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2029-30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  <c:pt idx="10">
                  <c:v>2034-35</c:v>
                </c:pt>
                <c:pt idx="11">
                  <c:v>2035-36</c:v>
                </c:pt>
                <c:pt idx="12">
                  <c:v>2036-37</c:v>
                </c:pt>
                <c:pt idx="13">
                  <c:v>2037-38</c:v>
                </c:pt>
                <c:pt idx="14">
                  <c:v>2038-39</c:v>
                </c:pt>
                <c:pt idx="15">
                  <c:v>2039-40</c:v>
                </c:pt>
              </c:strCache>
              <c:extLst/>
            </c:strRef>
          </c:cat>
          <c:val>
            <c:numRef>
              <c:f>Capital!$R$10:$AL$10</c:f>
              <c:numCache>
                <c:formatCode>#,##0_);\(#,##0\)</c:formatCode>
                <c:ptCount val="21"/>
                <c:pt idx="0">
                  <c:v>3400000</c:v>
                </c:pt>
                <c:pt idx="1">
                  <c:v>2900000</c:v>
                </c:pt>
                <c:pt idx="2">
                  <c:v>2900000</c:v>
                </c:pt>
                <c:pt idx="3">
                  <c:v>2900000</c:v>
                </c:pt>
                <c:pt idx="4">
                  <c:v>2900000</c:v>
                </c:pt>
                <c:pt idx="5">
                  <c:v>2900000</c:v>
                </c:pt>
                <c:pt idx="6">
                  <c:v>2900000</c:v>
                </c:pt>
                <c:pt idx="7">
                  <c:v>2987000</c:v>
                </c:pt>
                <c:pt idx="8">
                  <c:v>3076600</c:v>
                </c:pt>
                <c:pt idx="9">
                  <c:v>3168900</c:v>
                </c:pt>
                <c:pt idx="10">
                  <c:v>3264000</c:v>
                </c:pt>
                <c:pt idx="11">
                  <c:v>3261900</c:v>
                </c:pt>
                <c:pt idx="12">
                  <c:v>3359800</c:v>
                </c:pt>
                <c:pt idx="13">
                  <c:v>3460600</c:v>
                </c:pt>
                <c:pt idx="14">
                  <c:v>3564400</c:v>
                </c:pt>
                <c:pt idx="15">
                  <c:v>3571300</c:v>
                </c:pt>
                <c:pt idx="16">
                  <c:v>3678400</c:v>
                </c:pt>
                <c:pt idx="17">
                  <c:v>3788800</c:v>
                </c:pt>
                <c:pt idx="18">
                  <c:v>3802500</c:v>
                </c:pt>
                <c:pt idx="19">
                  <c:v>3916600</c:v>
                </c:pt>
                <c:pt idx="20">
                  <c:v>4024100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BF9-417A-987A-AACC62A20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516736"/>
        <c:axId val="436518272"/>
      </c:barChart>
      <c:lineChart>
        <c:grouping val="stacked"/>
        <c:varyColors val="0"/>
        <c:ser>
          <c:idx val="0"/>
          <c:order val="0"/>
          <c:tx>
            <c:strRef>
              <c:f>Capital!$A$29</c:f>
              <c:strCache>
                <c:ptCount val="1"/>
                <c:pt idx="0">
                  <c:v>Capital Improvement Fund Balance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Capital!$R$4:$AL$4</c:f>
              <c:strCache>
                <c:ptCount val="21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2029-30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  <c:pt idx="10">
                  <c:v>2034-35</c:v>
                </c:pt>
                <c:pt idx="11">
                  <c:v>2035-36</c:v>
                </c:pt>
                <c:pt idx="12">
                  <c:v>2036-37</c:v>
                </c:pt>
                <c:pt idx="13">
                  <c:v>2037-38</c:v>
                </c:pt>
                <c:pt idx="14">
                  <c:v>2038-39</c:v>
                </c:pt>
                <c:pt idx="15">
                  <c:v>2039-40</c:v>
                </c:pt>
                <c:pt idx="16">
                  <c:v>2040-41</c:v>
                </c:pt>
                <c:pt idx="17">
                  <c:v>2041-42</c:v>
                </c:pt>
                <c:pt idx="18">
                  <c:v>2042-43</c:v>
                </c:pt>
                <c:pt idx="19">
                  <c:v>2043-44</c:v>
                </c:pt>
                <c:pt idx="20">
                  <c:v>2044-45</c:v>
                </c:pt>
              </c:strCache>
              <c:extLst/>
            </c:strRef>
          </c:cat>
          <c:val>
            <c:numRef>
              <c:f>Capital!$R$29:$AL$29</c:f>
              <c:numCache>
                <c:formatCode>#,##0_);[Red]\(#,##0\)</c:formatCode>
                <c:ptCount val="21"/>
                <c:pt idx="0">
                  <c:v>13698100</c:v>
                </c:pt>
                <c:pt idx="1">
                  <c:v>4663200</c:v>
                </c:pt>
                <c:pt idx="2">
                  <c:v>2419100</c:v>
                </c:pt>
                <c:pt idx="3">
                  <c:v>2794100</c:v>
                </c:pt>
                <c:pt idx="4">
                  <c:v>3197700</c:v>
                </c:pt>
                <c:pt idx="5">
                  <c:v>3232500</c:v>
                </c:pt>
                <c:pt idx="6">
                  <c:v>3364580.4</c:v>
                </c:pt>
                <c:pt idx="7">
                  <c:v>3447205.85</c:v>
                </c:pt>
                <c:pt idx="8">
                  <c:v>3510298.9102999992</c:v>
                </c:pt>
                <c:pt idx="9">
                  <c:v>3474684.6428889991</c:v>
                </c:pt>
                <c:pt idx="10">
                  <c:v>3444127.1649836684</c:v>
                </c:pt>
                <c:pt idx="11">
                  <c:v>3448012.9610219779</c:v>
                </c:pt>
                <c:pt idx="12">
                  <c:v>3660875.6290503177</c:v>
                </c:pt>
                <c:pt idx="13">
                  <c:v>4180956.0050392756</c:v>
                </c:pt>
                <c:pt idx="14">
                  <c:v>4773663.0030196458</c:v>
                </c:pt>
                <c:pt idx="15">
                  <c:v>5337690.5427223472</c:v>
                </c:pt>
                <c:pt idx="16">
                  <c:v>6004866.1735773422</c:v>
                </c:pt>
                <c:pt idx="17">
                  <c:v>6771477.2248153184</c:v>
                </c:pt>
                <c:pt idx="18">
                  <c:v>7554753.0103934985</c:v>
                </c:pt>
                <c:pt idx="19">
                  <c:v>8464743.227942396</c:v>
                </c:pt>
                <c:pt idx="20">
                  <c:v>9516839.7382134702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CBF9-417A-987A-AACC62A20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516736"/>
        <c:axId val="436518272"/>
      </c:lineChart>
      <c:catAx>
        <c:axId val="43651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36518272"/>
        <c:crosses val="autoZero"/>
        <c:auto val="1"/>
        <c:lblAlgn val="ctr"/>
        <c:lblOffset val="100"/>
        <c:noMultiLvlLbl val="0"/>
      </c:catAx>
      <c:valAx>
        <c:axId val="436518272"/>
        <c:scaling>
          <c:orientation val="minMax"/>
          <c:max val="15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3651673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41042211256139538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314346723822687"/>
          <c:y val="0.64775869091338967"/>
          <c:w val="0.26518936555665168"/>
          <c:h val="0.33329568349405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773010957143933"/>
          <c:y val="8.9638925563055791E-2"/>
          <c:w val="0.4234518133021023"/>
          <c:h val="0.825245329104100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9CA-40A1-9AF1-5911B1151FEE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9CA-40A1-9AF1-5911B1151FE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99CA-40A1-9AF1-5911B1151FEE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9CA-40A1-9AF1-5911B1151FEE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9CA-40A1-9AF1-5911B1151FEE}"/>
              </c:ext>
            </c:extLst>
          </c:dPt>
          <c:dPt>
            <c:idx val="7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9CA-40A1-9AF1-5911B1151FEE}"/>
              </c:ext>
            </c:extLst>
          </c:dPt>
          <c:dLbls>
            <c:dLbl>
              <c:idx val="0"/>
              <c:layout>
                <c:manualLayout>
                  <c:x val="-2.7320967145615639E-2"/>
                  <c:y val="-1.6249792093979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ptos Display" panose="020B00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702662889907435"/>
                      <c:h val="0.25607272561498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9CA-40A1-9AF1-5911B1151FEE}"/>
                </c:ext>
              </c:extLst>
            </c:dLbl>
            <c:dLbl>
              <c:idx val="1"/>
              <c:layout>
                <c:manualLayout>
                  <c:x val="1.0644426471683507E-3"/>
                  <c:y val="-0.158687942946670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ptos Display" panose="020B00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032335201376533"/>
                      <c:h val="0.25112714445933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9CA-40A1-9AF1-5911B1151FEE}"/>
                </c:ext>
              </c:extLst>
            </c:dLbl>
            <c:dLbl>
              <c:idx val="2"/>
              <c:layout>
                <c:manualLayout>
                  <c:x val="0.10999134198638806"/>
                  <c:y val="4.2970301225995537E-2"/>
                </c:manualLayout>
              </c:layout>
              <c:tx>
                <c:rich>
                  <a:bodyPr wrap="square" lIns="38100" tIns="19050" rIns="38100" bIns="19050" anchor="t">
                    <a:noAutofit/>
                  </a:bodyPr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  <a:latin typeface="Aptos Display" panose="020B0004020202020204" pitchFamily="34" charset="0"/>
                      </a:defRPr>
                    </a:pPr>
                    <a:fld id="{494781FB-C88C-4297-8C48-CC2B4CA38015}" type="CATEGORYNAME">
                      <a:rPr lang="en-US" sz="2000">
                        <a:solidFill>
                          <a:schemeClr val="bg1"/>
                        </a:solidFill>
                        <a:latin typeface="Aptos Display" panose="020B0004020202020204" pitchFamily="34" charset="0"/>
                      </a:rPr>
                      <a:pPr>
                        <a:defRPr sz="2000" b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rPr>
                      <a:t>
</a:t>
                    </a:r>
                    <a:fld id="{34C20174-683A-4811-BFAB-6616B00822F5}" type="VALUE">
                      <a:rPr lang="en-US" sz="2000" baseline="0" smtClean="0">
                        <a:solidFill>
                          <a:schemeClr val="bg1"/>
                        </a:solidFill>
                        <a:latin typeface="Aptos Display" panose="020B0004020202020204" pitchFamily="34" charset="0"/>
                      </a:rPr>
                      <a:pPr>
                        <a:defRPr sz="2000" b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[VALUE]</a:t>
                    </a:fld>
                    <a:endParaRPr lang="en-US" sz="2000" baseline="0" dirty="0">
                      <a:solidFill>
                        <a:schemeClr val="bg1"/>
                      </a:solidFill>
                      <a:latin typeface="Aptos Display" panose="020B0004020202020204" pitchFamily="34" charset="0"/>
                    </a:endParaRPr>
                  </a:p>
                  <a:p>
                    <a:pPr>
                      <a:defRPr sz="2000" b="1">
                        <a:solidFill>
                          <a:schemeClr val="bg1"/>
                        </a:solidFill>
                        <a:latin typeface="Aptos Display" panose="020B0004020202020204" pitchFamily="34" charset="0"/>
                      </a:defRPr>
                    </a:pPr>
                    <a:fld id="{FFB6B351-EBD9-4685-B220-82F0A0E46179}" type="PERCENTAGE">
                      <a:rPr lang="en-US" sz="2000" baseline="0" smtClean="0">
                        <a:solidFill>
                          <a:schemeClr val="bg1"/>
                        </a:solidFill>
                        <a:latin typeface="Aptos Display" panose="020B0004020202020204" pitchFamily="34" charset="0"/>
                      </a:rPr>
                      <a:pPr>
                        <a:defRPr sz="2000" b="1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976486803323859"/>
                      <c:h val="0.235827398291662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CA-40A1-9AF1-5911B1151FEE}"/>
                </c:ext>
              </c:extLst>
            </c:dLbl>
            <c:dLbl>
              <c:idx val="3"/>
              <c:layout>
                <c:manualLayout>
                  <c:x val="4.2724469659712896E-2"/>
                  <c:y val="-3.710592682634094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Vehicles
</a:t>
                    </a:r>
                    <a:fld id="{1EA2CCDC-1D67-433A-A54E-DB07DDBAE507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
</a:t>
                    </a:r>
                    <a:fld id="{5FE15C4E-936F-47A6-BB5E-991329DF63D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CA-40A1-9AF1-5911B1151FEE}"/>
                </c:ext>
              </c:extLst>
            </c:dLbl>
            <c:dLbl>
              <c:idx val="4"/>
              <c:layout>
                <c:manualLayout>
                  <c:x val="9.8095847329056685E-2"/>
                  <c:y val="3.95778270143554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ptos Display" panose="020B00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96211911630084"/>
                      <c:h val="0.23478546413705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9CA-40A1-9AF1-5911B1151FEE}"/>
                </c:ext>
              </c:extLst>
            </c:dLbl>
            <c:dLbl>
              <c:idx val="5"/>
              <c:layout>
                <c:manualLayout>
                  <c:x val="-8.8318986435460795E-2"/>
                  <c:y val="0.108856030734831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ptos Display" panose="020B00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65029944147653"/>
                      <c:h val="0.256814954559846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9CA-40A1-9AF1-5911B1151FEE}"/>
                </c:ext>
              </c:extLst>
            </c:dLbl>
            <c:dLbl>
              <c:idx val="6"/>
              <c:layout>
                <c:manualLayout>
                  <c:x val="-0.15471615734114783"/>
                  <c:y val="7.43487392687434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CA-40A1-9AF1-5911B1151FEE}"/>
                </c:ext>
              </c:extLst>
            </c:dLbl>
            <c:dLbl>
              <c:idx val="7"/>
              <c:layout>
                <c:manualLayout>
                  <c:x val="-0.14342309609270343"/>
                  <c:y val="6.86296054788401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CA-40A1-9AF1-5911B1151FEE}"/>
                </c:ext>
              </c:extLst>
            </c:dLbl>
            <c:dLbl>
              <c:idx val="8"/>
              <c:layout>
                <c:manualLayout>
                  <c:x val="-0.20327670307596066"/>
                  <c:y val="4.86126372141784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CA-40A1-9AF1-5911B1151FEE}"/>
                </c:ext>
              </c:extLst>
            </c:dLbl>
            <c:dLbl>
              <c:idx val="9"/>
              <c:layout>
                <c:manualLayout>
                  <c:x val="-0.19085423788798528"/>
                  <c:y val="-2.2876535159613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CA-40A1-9AF1-5911B1151F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  <a:latin typeface="Aptos Display" panose="020B00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Machinery &amp; Furniture</c:v>
                </c:pt>
                <c:pt idx="1">
                  <c:v>Computer &amp; Software</c:v>
                </c:pt>
                <c:pt idx="2">
                  <c:v>Equipment</c:v>
                </c:pt>
                <c:pt idx="3">
                  <c:v>Vehicle </c:v>
                </c:pt>
                <c:pt idx="4">
                  <c:v>Communications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123600</c:v>
                </c:pt>
                <c:pt idx="1">
                  <c:v>103000</c:v>
                </c:pt>
                <c:pt idx="2">
                  <c:v>776700</c:v>
                </c:pt>
                <c:pt idx="3">
                  <c:v>1577200</c:v>
                </c:pt>
                <c:pt idx="4">
                  <c:v>480000</c:v>
                </c:pt>
                <c:pt idx="5">
                  <c:v>91400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CA-40A1-9AF1-5911B1151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9"/>
      </c:pieChart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Equipment!$A$23</c:f>
              <c:strCache>
                <c:ptCount val="1"/>
                <c:pt idx="0">
                  <c:v>Equipment Purchase/Replacement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(Equipment!$E$4:$K$4,Equipment!$Q$4:$AG$4)</c:f>
              <c:strCache>
                <c:ptCount val="16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2029-30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  <c:pt idx="10">
                  <c:v>2034-35</c:v>
                </c:pt>
                <c:pt idx="11">
                  <c:v>2035-36</c:v>
                </c:pt>
                <c:pt idx="12">
                  <c:v>2036-37</c:v>
                </c:pt>
                <c:pt idx="13">
                  <c:v>2037-38</c:v>
                </c:pt>
                <c:pt idx="14">
                  <c:v>2038-39</c:v>
                </c:pt>
                <c:pt idx="15">
                  <c:v>2039-40</c:v>
                </c:pt>
              </c:strCache>
              <c:extLst/>
            </c:strRef>
          </c:cat>
          <c:val>
            <c:numRef>
              <c:f>(Equipment!$E$23:$K$23,Equipment!$Q$23:$AL$23)</c:f>
              <c:numCache>
                <c:formatCode>#,##0_);\(#,##0\)</c:formatCode>
                <c:ptCount val="21"/>
                <c:pt idx="0">
                  <c:v>7191600</c:v>
                </c:pt>
                <c:pt idx="1">
                  <c:v>1980000</c:v>
                </c:pt>
                <c:pt idx="2">
                  <c:v>5571400</c:v>
                </c:pt>
                <c:pt idx="3">
                  <c:v>3128300</c:v>
                </c:pt>
                <c:pt idx="4">
                  <c:v>2461200</c:v>
                </c:pt>
                <c:pt idx="5">
                  <c:v>1235100</c:v>
                </c:pt>
                <c:pt idx="6">
                  <c:v>2949900</c:v>
                </c:pt>
                <c:pt idx="7">
                  <c:v>3191100</c:v>
                </c:pt>
                <c:pt idx="8">
                  <c:v>3320100</c:v>
                </c:pt>
                <c:pt idx="9">
                  <c:v>3370000</c:v>
                </c:pt>
                <c:pt idx="10">
                  <c:v>3439900</c:v>
                </c:pt>
                <c:pt idx="11">
                  <c:v>3064700</c:v>
                </c:pt>
                <c:pt idx="12">
                  <c:v>3173200</c:v>
                </c:pt>
                <c:pt idx="13">
                  <c:v>2933400</c:v>
                </c:pt>
                <c:pt idx="14">
                  <c:v>2913900</c:v>
                </c:pt>
                <c:pt idx="15">
                  <c:v>2959100</c:v>
                </c:pt>
                <c:pt idx="16">
                  <c:v>3131500</c:v>
                </c:pt>
                <c:pt idx="17">
                  <c:v>3149700</c:v>
                </c:pt>
                <c:pt idx="18">
                  <c:v>3145600</c:v>
                </c:pt>
                <c:pt idx="19">
                  <c:v>3128100</c:v>
                </c:pt>
                <c:pt idx="20">
                  <c:v>3103900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7A3-407B-B216-13E97CF5DD9E}"/>
            </c:ext>
          </c:extLst>
        </c:ser>
        <c:ser>
          <c:idx val="2"/>
          <c:order val="2"/>
          <c:tx>
            <c:strRef>
              <c:f>Equipment!$A$10</c:f>
              <c:strCache>
                <c:ptCount val="1"/>
                <c:pt idx="0">
                  <c:v>Additional Funding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(Equipment!$E$4:$K$4,Equipment!$Q$4:$AG$4)</c:f>
              <c:strCache>
                <c:ptCount val="16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2029-30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  <c:pt idx="10">
                  <c:v>2034-35</c:v>
                </c:pt>
                <c:pt idx="11">
                  <c:v>2035-36</c:v>
                </c:pt>
                <c:pt idx="12">
                  <c:v>2036-37</c:v>
                </c:pt>
                <c:pt idx="13">
                  <c:v>2037-38</c:v>
                </c:pt>
                <c:pt idx="14">
                  <c:v>2038-39</c:v>
                </c:pt>
                <c:pt idx="15">
                  <c:v>2039-40</c:v>
                </c:pt>
              </c:strCache>
              <c:extLst/>
            </c:strRef>
          </c:cat>
          <c:val>
            <c:numRef>
              <c:f>(Equipment!$E$10:$K$10,Equipment!$Q$10:$AL$10)</c:f>
              <c:numCache>
                <c:formatCode>#,##0_);\(#,##0\)</c:formatCode>
                <c:ptCount val="21"/>
                <c:pt idx="0">
                  <c:v>3400000</c:v>
                </c:pt>
                <c:pt idx="1">
                  <c:v>1900000</c:v>
                </c:pt>
                <c:pt idx="2">
                  <c:v>1900000</c:v>
                </c:pt>
                <c:pt idx="3">
                  <c:v>1900000</c:v>
                </c:pt>
                <c:pt idx="4">
                  <c:v>1900000</c:v>
                </c:pt>
                <c:pt idx="5">
                  <c:v>1900000</c:v>
                </c:pt>
                <c:pt idx="6">
                  <c:v>2400000</c:v>
                </c:pt>
                <c:pt idx="7">
                  <c:v>2472000</c:v>
                </c:pt>
                <c:pt idx="8">
                  <c:v>2546160</c:v>
                </c:pt>
                <c:pt idx="9">
                  <c:v>2622544.8000000003</c:v>
                </c:pt>
                <c:pt idx="10">
                  <c:v>2701221.1440000003</c:v>
                </c:pt>
                <c:pt idx="11">
                  <c:v>2782257.7783200005</c:v>
                </c:pt>
                <c:pt idx="12">
                  <c:v>2865725.5116696004</c:v>
                </c:pt>
                <c:pt idx="13">
                  <c:v>2951697.2770196884</c:v>
                </c:pt>
                <c:pt idx="14">
                  <c:v>3040248.1953302789</c:v>
                </c:pt>
                <c:pt idx="15">
                  <c:v>3131455.6411901875</c:v>
                </c:pt>
                <c:pt idx="16">
                  <c:v>3225399.3104258934</c:v>
                </c:pt>
                <c:pt idx="17">
                  <c:v>3322161.2897386705</c:v>
                </c:pt>
                <c:pt idx="18">
                  <c:v>3421826.1284308308</c:v>
                </c:pt>
                <c:pt idx="19">
                  <c:v>3524480.9122837558</c:v>
                </c:pt>
                <c:pt idx="20">
                  <c:v>3630215.3396522687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7A3-407B-B216-13E97CF5D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831360"/>
        <c:axId val="436832896"/>
      </c:barChart>
      <c:lineChart>
        <c:grouping val="standard"/>
        <c:varyColors val="0"/>
        <c:ser>
          <c:idx val="0"/>
          <c:order val="0"/>
          <c:tx>
            <c:strRef>
              <c:f>Equipment!$A$28</c:f>
              <c:strCache>
                <c:ptCount val="1"/>
                <c:pt idx="0">
                  <c:v>Equipment Replacement Fund Balance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(Equipment!$E$4:$K$4,Equipment!$Q$4:$AL$4)</c:f>
              <c:strCache>
                <c:ptCount val="21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2029-30</c:v>
                </c:pt>
                <c:pt idx="6">
                  <c:v>2030-31</c:v>
                </c:pt>
                <c:pt idx="7">
                  <c:v>2031-32</c:v>
                </c:pt>
                <c:pt idx="8">
                  <c:v>2032-33</c:v>
                </c:pt>
                <c:pt idx="9">
                  <c:v>2033-34</c:v>
                </c:pt>
                <c:pt idx="10">
                  <c:v>2034-35</c:v>
                </c:pt>
                <c:pt idx="11">
                  <c:v>2035-36</c:v>
                </c:pt>
                <c:pt idx="12">
                  <c:v>2036-37</c:v>
                </c:pt>
                <c:pt idx="13">
                  <c:v>2037-38</c:v>
                </c:pt>
                <c:pt idx="14">
                  <c:v>2038-39</c:v>
                </c:pt>
                <c:pt idx="15">
                  <c:v>2039-40</c:v>
                </c:pt>
                <c:pt idx="16">
                  <c:v>2040-41</c:v>
                </c:pt>
                <c:pt idx="17">
                  <c:v>2041-42</c:v>
                </c:pt>
                <c:pt idx="18">
                  <c:v>2042-43</c:v>
                </c:pt>
                <c:pt idx="19">
                  <c:v>2043-44</c:v>
                </c:pt>
                <c:pt idx="20">
                  <c:v>2044-45</c:v>
                </c:pt>
              </c:strCache>
              <c:extLst/>
            </c:strRef>
          </c:cat>
          <c:val>
            <c:numRef>
              <c:f>(Equipment!$E$28:$K$28,Equipment!$Q$28:$AL$28)</c:f>
              <c:numCache>
                <c:formatCode>#,##0_);[Red]\(#,##0\)</c:formatCode>
                <c:ptCount val="21"/>
                <c:pt idx="0">
                  <c:v>16157700</c:v>
                </c:pt>
                <c:pt idx="1">
                  <c:v>12053700</c:v>
                </c:pt>
                <c:pt idx="2">
                  <c:v>8785900</c:v>
                </c:pt>
                <c:pt idx="3">
                  <c:v>7740200</c:v>
                </c:pt>
                <c:pt idx="4">
                  <c:v>7334300</c:v>
                </c:pt>
                <c:pt idx="5">
                  <c:v>8143200</c:v>
                </c:pt>
                <c:pt idx="6">
                  <c:v>7795200</c:v>
                </c:pt>
                <c:pt idx="7">
                  <c:v>7266300</c:v>
                </c:pt>
                <c:pt idx="8">
                  <c:v>6665360</c:v>
                </c:pt>
                <c:pt idx="9">
                  <c:v>6071504.8000000007</c:v>
                </c:pt>
                <c:pt idx="10">
                  <c:v>5467125.944000002</c:v>
                </c:pt>
                <c:pt idx="11">
                  <c:v>5299483.7223200016</c:v>
                </c:pt>
                <c:pt idx="12">
                  <c:v>5100309.233989602</c:v>
                </c:pt>
                <c:pt idx="13">
                  <c:v>5219406.5110092908</c:v>
                </c:pt>
                <c:pt idx="14">
                  <c:v>5448554.7063395698</c:v>
                </c:pt>
                <c:pt idx="15">
                  <c:v>5729010.3475297578</c:v>
                </c:pt>
                <c:pt idx="16">
                  <c:v>5937709.6579556502</c:v>
                </c:pt>
                <c:pt idx="17">
                  <c:v>6229470.9476943202</c:v>
                </c:pt>
                <c:pt idx="18">
                  <c:v>6631997.0761251505</c:v>
                </c:pt>
                <c:pt idx="19">
                  <c:v>7164977.9884089064</c:v>
                </c:pt>
                <c:pt idx="20">
                  <c:v>7841893.3280611746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7A3-407B-B216-13E97CF5D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831360"/>
        <c:axId val="436832896"/>
      </c:lineChart>
      <c:catAx>
        <c:axId val="436831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36832896"/>
        <c:crosses val="autoZero"/>
        <c:auto val="1"/>
        <c:lblAlgn val="ctr"/>
        <c:lblOffset val="100"/>
        <c:noMultiLvlLbl val="0"/>
      </c:catAx>
      <c:valAx>
        <c:axId val="436832896"/>
        <c:scaling>
          <c:orientation val="minMax"/>
          <c:max val="2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368313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8.6543831213634122E-3"/>
                <c:y val="0.394867229897351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604639498945287"/>
          <c:y val="0.56644767500426829"/>
          <c:w val="0.29746281766952454"/>
          <c:h val="0.43211273270788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5734359552165"/>
          <c:y val="3.9710878420221724E-2"/>
          <c:w val="0.88759283777312881"/>
          <c:h val="0.77657731423736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'REV Trend'!$A$5</c:f>
              <c:strCache>
                <c:ptCount val="1"/>
                <c:pt idx="0">
                  <c:v>Sales Taxes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'REV Trend'!$D$1:$N$1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'REV Trend'!$D$5:$N$5</c:f>
              <c:numCache>
                <c:formatCode>_(* #,##0_);_(* \(#,##0\);_(* "-"??_);_(@_)</c:formatCode>
                <c:ptCount val="11"/>
                <c:pt idx="0">
                  <c:v>10587947</c:v>
                </c:pt>
                <c:pt idx="1">
                  <c:v>11264090</c:v>
                </c:pt>
                <c:pt idx="2">
                  <c:v>11069263</c:v>
                </c:pt>
                <c:pt idx="3">
                  <c:v>11398600</c:v>
                </c:pt>
                <c:pt idx="4">
                  <c:v>11553100</c:v>
                </c:pt>
                <c:pt idx="5">
                  <c:v>9878397</c:v>
                </c:pt>
                <c:pt idx="6">
                  <c:v>9267423</c:v>
                </c:pt>
                <c:pt idx="7">
                  <c:v>12535828</c:v>
                </c:pt>
                <c:pt idx="8">
                  <c:v>13402219</c:v>
                </c:pt>
                <c:pt idx="9">
                  <c:v>13244588</c:v>
                </c:pt>
                <c:pt idx="10">
                  <c:v>12421600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9-47C6-90E7-FC8AE293398B}"/>
            </c:ext>
          </c:extLst>
        </c:ser>
        <c:ser>
          <c:idx val="1"/>
          <c:order val="1"/>
          <c:tx>
            <c:strRef>
              <c:f>'REV Trend'!$A$6</c:f>
              <c:strCache>
                <c:ptCount val="1"/>
                <c:pt idx="0">
                  <c:v>Transaction and Use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'REV Trend'!$D$1:$N$1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'REV Trend'!$D$6:$N$6</c:f>
              <c:numCache>
                <c:formatCode>General</c:formatCode>
                <c:ptCount val="11"/>
                <c:pt idx="5" formatCode="_(* #,##0_);_(* \(#,##0\);_(* &quot;-&quot;??_);_(@_)">
                  <c:v>2436732</c:v>
                </c:pt>
                <c:pt idx="6" formatCode="_(* #,##0_);_(* \(#,##0\);_(* &quot;-&quot;??_);_(@_)">
                  <c:v>6538374</c:v>
                </c:pt>
                <c:pt idx="7" formatCode="_(* #,##0_);_(* \(#,##0\);_(* &quot;-&quot;??_);_(@_)">
                  <c:v>12300927</c:v>
                </c:pt>
                <c:pt idx="8" formatCode="_(* #,##0_);_(* \(#,##0\);_(* &quot;-&quot;??_);_(@_)">
                  <c:v>11814823</c:v>
                </c:pt>
                <c:pt idx="9" formatCode="_(* #,##0_);_(* \(#,##0\);_(* &quot;-&quot;??_);_(@_)">
                  <c:v>11523389</c:v>
                </c:pt>
                <c:pt idx="10" formatCode="_(* #,##0_);_(* \(#,##0\);_(* &quot;-&quot;??_);_(@_)">
                  <c:v>11122500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9-47C6-90E7-FC8AE2933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603632"/>
        <c:axId val="1098604048"/>
      </c:barChart>
      <c:lineChart>
        <c:grouping val="standard"/>
        <c:varyColors val="0"/>
        <c:ser>
          <c:idx val="2"/>
          <c:order val="2"/>
          <c:tx>
            <c:strRef>
              <c:f>'REV Trend'!$A$7</c:f>
              <c:strCache>
                <c:ptCount val="1"/>
                <c:pt idx="0">
                  <c:v>Total 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Trend'!$D$1:$N$1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'REV Trend'!$D$7:$N$7</c:f>
              <c:numCache>
                <c:formatCode>_(* #,##0_);_(* \(#,##0\);_(* "-"??_);_(@_)</c:formatCode>
                <c:ptCount val="11"/>
                <c:pt idx="0">
                  <c:v>10587947</c:v>
                </c:pt>
                <c:pt idx="1">
                  <c:v>11264090</c:v>
                </c:pt>
                <c:pt idx="2">
                  <c:v>11069263</c:v>
                </c:pt>
                <c:pt idx="3">
                  <c:v>11398600</c:v>
                </c:pt>
                <c:pt idx="4">
                  <c:v>11553100</c:v>
                </c:pt>
                <c:pt idx="5">
                  <c:v>12315129</c:v>
                </c:pt>
                <c:pt idx="6">
                  <c:v>15805797</c:v>
                </c:pt>
                <c:pt idx="7">
                  <c:v>24836755</c:v>
                </c:pt>
                <c:pt idx="8">
                  <c:v>25217042</c:v>
                </c:pt>
                <c:pt idx="9">
                  <c:v>24767977</c:v>
                </c:pt>
                <c:pt idx="10">
                  <c:v>23544100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59-47C6-90E7-FC8AE2933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603632"/>
        <c:axId val="1098604048"/>
      </c:lineChart>
      <c:catAx>
        <c:axId val="109860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98604048"/>
        <c:crosses val="autoZero"/>
        <c:auto val="1"/>
        <c:lblAlgn val="ctr"/>
        <c:lblOffset val="100"/>
        <c:noMultiLvlLbl val="0"/>
      </c:catAx>
      <c:valAx>
        <c:axId val="1098604048"/>
        <c:scaling>
          <c:orientation val="minMax"/>
        </c:scaling>
        <c:delete val="0"/>
        <c:axPos val="l"/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986036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2590414449135603E-3"/>
                <c:y val="0.40293926099079219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40243319878881E-2"/>
          <c:y val="3.9710885636247306E-2"/>
          <c:w val="0.90151487660894836"/>
          <c:h val="0.77657727363832108"/>
        </c:manualLayout>
      </c:layout>
      <c:lineChart>
        <c:grouping val="standard"/>
        <c:varyColors val="0"/>
        <c:ser>
          <c:idx val="0"/>
          <c:order val="0"/>
          <c:tx>
            <c:strRef>
              <c:f>'REV Trend'!$A$4</c:f>
              <c:strCache>
                <c:ptCount val="1"/>
                <c:pt idx="0">
                  <c:v>Property Taxes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Trend'!$D$1:$N$1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'REV Trend'!$D$4:$N$4</c:f>
              <c:numCache>
                <c:formatCode>_(* #,##0_);_(* \(#,##0\);_(* "-"??_);_(@_)</c:formatCode>
                <c:ptCount val="11"/>
                <c:pt idx="0">
                  <c:v>11538397.85</c:v>
                </c:pt>
                <c:pt idx="1">
                  <c:v>12947791.130000001</c:v>
                </c:pt>
                <c:pt idx="2">
                  <c:v>13885545.460000001</c:v>
                </c:pt>
                <c:pt idx="3">
                  <c:v>14727630</c:v>
                </c:pt>
                <c:pt idx="4">
                  <c:v>15655530</c:v>
                </c:pt>
                <c:pt idx="5">
                  <c:v>16438063.890000001</c:v>
                </c:pt>
                <c:pt idx="6">
                  <c:v>17726240</c:v>
                </c:pt>
                <c:pt idx="7">
                  <c:v>18216920</c:v>
                </c:pt>
                <c:pt idx="8">
                  <c:v>18817921</c:v>
                </c:pt>
                <c:pt idx="9">
                  <c:v>19423483</c:v>
                </c:pt>
                <c:pt idx="10">
                  <c:v>20617600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3E-461E-99E6-25747A9E5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8603632"/>
        <c:axId val="109860404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'REV Trend'!$A$6</c15:sqref>
                        </c15:formulaRef>
                      </c:ext>
                    </c:extLst>
                    <c:strCache>
                      <c:ptCount val="1"/>
                      <c:pt idx="0">
                        <c:v>Transaction and Use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'REV Trend'!$D$1:$N$1</c15:sqref>
                        </c15:formulaRef>
                      </c:ext>
                    </c:extLst>
                    <c:strCache>
                      <c:ptCount val="11"/>
                      <c:pt idx="0">
                        <c:v>FY 2015</c:v>
                      </c:pt>
                      <c:pt idx="1">
                        <c:v>FY 2016</c:v>
                      </c:pt>
                      <c:pt idx="2">
                        <c:v>FY 2017</c:v>
                      </c:pt>
                      <c:pt idx="3">
                        <c:v>FY 2018</c:v>
                      </c:pt>
                      <c:pt idx="4">
                        <c:v>FY 2019</c:v>
                      </c:pt>
                      <c:pt idx="5">
                        <c:v>FY 2020</c:v>
                      </c:pt>
                      <c:pt idx="6">
                        <c:v>FY 2021</c:v>
                      </c:pt>
                      <c:pt idx="7">
                        <c:v>FY 2022</c:v>
                      </c:pt>
                      <c:pt idx="8">
                        <c:v>FY 2023</c:v>
                      </c:pt>
                      <c:pt idx="9">
                        <c:v>FY 2024</c:v>
                      </c:pt>
                      <c:pt idx="10">
                        <c:v>FY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'REV Trend'!$D$6:$N$6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5" formatCode="_(* #,##0_);_(* \(#,##0\);_(* &quot;-&quot;??_);_(@_)">
                        <c:v>2436732</c:v>
                      </c:pt>
                      <c:pt idx="6" formatCode="_(* #,##0_);_(* \(#,##0\);_(* &quot;-&quot;??_);_(@_)">
                        <c:v>6538374</c:v>
                      </c:pt>
                      <c:pt idx="7" formatCode="_(* #,##0_);_(* \(#,##0\);_(* &quot;-&quot;??_);_(@_)">
                        <c:v>12300927</c:v>
                      </c:pt>
                      <c:pt idx="8" formatCode="_(* #,##0_);_(* \(#,##0\);_(* &quot;-&quot;??_);_(@_)">
                        <c:v>11814823</c:v>
                      </c:pt>
                      <c:pt idx="9" formatCode="_(* #,##0_);_(* \(#,##0\);_(* &quot;-&quot;??_);_(@_)">
                        <c:v>11523389</c:v>
                      </c:pt>
                      <c:pt idx="10" formatCode="_(* #,##0_);_(* \(#,##0\);_(* &quot;-&quot;??_);_(@_)">
                        <c:v>11122500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303E-461E-99E6-25747A9E5EF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Trend'!$A$7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Trend'!$D$1:$N$1</c15:sqref>
                        </c15:formulaRef>
                      </c:ext>
                    </c:extLst>
                    <c:strCache>
                      <c:ptCount val="11"/>
                      <c:pt idx="0">
                        <c:v>FY 2015</c:v>
                      </c:pt>
                      <c:pt idx="1">
                        <c:v>FY 2016</c:v>
                      </c:pt>
                      <c:pt idx="2">
                        <c:v>FY 2017</c:v>
                      </c:pt>
                      <c:pt idx="3">
                        <c:v>FY 2018</c:v>
                      </c:pt>
                      <c:pt idx="4">
                        <c:v>FY 2019</c:v>
                      </c:pt>
                      <c:pt idx="5">
                        <c:v>FY 2020</c:v>
                      </c:pt>
                      <c:pt idx="6">
                        <c:v>FY 2021</c:v>
                      </c:pt>
                      <c:pt idx="7">
                        <c:v>FY 2022</c:v>
                      </c:pt>
                      <c:pt idx="8">
                        <c:v>FY 2023</c:v>
                      </c:pt>
                      <c:pt idx="9">
                        <c:v>FY 2024</c:v>
                      </c:pt>
                      <c:pt idx="10">
                        <c:v>FY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Trend'!$D$7:$N$7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1"/>
                      <c:pt idx="0">
                        <c:v>10587947</c:v>
                      </c:pt>
                      <c:pt idx="1">
                        <c:v>11264090</c:v>
                      </c:pt>
                      <c:pt idx="2">
                        <c:v>11069263</c:v>
                      </c:pt>
                      <c:pt idx="3">
                        <c:v>11398600</c:v>
                      </c:pt>
                      <c:pt idx="4">
                        <c:v>11553100</c:v>
                      </c:pt>
                      <c:pt idx="5">
                        <c:v>12315129</c:v>
                      </c:pt>
                      <c:pt idx="6">
                        <c:v>15805797</c:v>
                      </c:pt>
                      <c:pt idx="7">
                        <c:v>24836755</c:v>
                      </c:pt>
                      <c:pt idx="8">
                        <c:v>25217042</c:v>
                      </c:pt>
                      <c:pt idx="9">
                        <c:v>24767977</c:v>
                      </c:pt>
                      <c:pt idx="10">
                        <c:v>23544100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03E-461E-99E6-25747A9E5EF0}"/>
                  </c:ext>
                </c:extLst>
              </c15:ser>
            </c15:filteredLineSeries>
          </c:ext>
        </c:extLst>
      </c:lineChart>
      <c:catAx>
        <c:axId val="109860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98604048"/>
        <c:crosses val="autoZero"/>
        <c:auto val="1"/>
        <c:lblAlgn val="ctr"/>
        <c:lblOffset val="100"/>
        <c:noMultiLvlLbl val="0"/>
      </c:catAx>
      <c:valAx>
        <c:axId val="1098604048"/>
        <c:scaling>
          <c:orientation val="minMax"/>
          <c:min val="10000000"/>
        </c:scaling>
        <c:delete val="0"/>
        <c:axPos val="l"/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986036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38352209488709288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79066429758039E-2"/>
          <c:y val="7.4314357435914774E-2"/>
          <c:w val="0.88846935615513312"/>
          <c:h val="0.74859896314133401"/>
        </c:manualLayout>
      </c:layout>
      <c:lineChart>
        <c:grouping val="standard"/>
        <c:varyColors val="0"/>
        <c:ser>
          <c:idx val="0"/>
          <c:order val="0"/>
          <c:tx>
            <c:strRef>
              <c:f>'REV Trend'!$A$10</c:f>
              <c:strCache>
                <c:ptCount val="1"/>
                <c:pt idx="0">
                  <c:v>Utility Taxes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Trend'!$D$1:$N$3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'REV Trend'!$D$10:$N$10</c:f>
              <c:numCache>
                <c:formatCode>_(* #,##0_);_(* \(#,##0\);_(* "-"??_);_(@_)</c:formatCode>
                <c:ptCount val="11"/>
                <c:pt idx="0">
                  <c:v>7142118</c:v>
                </c:pt>
                <c:pt idx="1">
                  <c:v>6816464</c:v>
                </c:pt>
                <c:pt idx="2">
                  <c:v>6773169</c:v>
                </c:pt>
                <c:pt idx="3">
                  <c:v>6858000</c:v>
                </c:pt>
                <c:pt idx="4">
                  <c:v>6998800</c:v>
                </c:pt>
                <c:pt idx="5">
                  <c:v>6779875</c:v>
                </c:pt>
                <c:pt idx="6">
                  <c:v>7193797</c:v>
                </c:pt>
                <c:pt idx="7">
                  <c:v>8429763</c:v>
                </c:pt>
                <c:pt idx="8">
                  <c:v>9637119</c:v>
                </c:pt>
                <c:pt idx="9">
                  <c:v>9291301</c:v>
                </c:pt>
                <c:pt idx="10">
                  <c:v>9093400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DB92-449A-9668-8CE1D1081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562415"/>
        <c:axId val="608404943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'REV Trend'!$A$5</c15:sqref>
                        </c15:formulaRef>
                      </c:ext>
                    </c:extLst>
                    <c:strCache>
                      <c:ptCount val="1"/>
                      <c:pt idx="0">
                        <c:v>Sales Taxes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'REV Trend'!$D$1:$N$3</c15:sqref>
                        </c15:formulaRef>
                      </c:ext>
                    </c:extLst>
                    <c:strCache>
                      <c:ptCount val="11"/>
                      <c:pt idx="0">
                        <c:v>FY 2015</c:v>
                      </c:pt>
                      <c:pt idx="1">
                        <c:v>FY 2016</c:v>
                      </c:pt>
                      <c:pt idx="2">
                        <c:v>FY 2017</c:v>
                      </c:pt>
                      <c:pt idx="3">
                        <c:v>FY 2018</c:v>
                      </c:pt>
                      <c:pt idx="4">
                        <c:v>FY 2019</c:v>
                      </c:pt>
                      <c:pt idx="5">
                        <c:v>FY 2020</c:v>
                      </c:pt>
                      <c:pt idx="6">
                        <c:v>FY 2021</c:v>
                      </c:pt>
                      <c:pt idx="7">
                        <c:v>FY 2022</c:v>
                      </c:pt>
                      <c:pt idx="8">
                        <c:v>FY 2023</c:v>
                      </c:pt>
                      <c:pt idx="9">
                        <c:v>FY 2024</c:v>
                      </c:pt>
                      <c:pt idx="10">
                        <c:v>FY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'REV Trend'!$B$5:$K$5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9"/>
                      <c:pt idx="0">
                        <c:v>10082196</c:v>
                      </c:pt>
                      <c:pt idx="1">
                        <c:v>10587947</c:v>
                      </c:pt>
                      <c:pt idx="2">
                        <c:v>11264090</c:v>
                      </c:pt>
                      <c:pt idx="3">
                        <c:v>11069263</c:v>
                      </c:pt>
                      <c:pt idx="4">
                        <c:v>11398600</c:v>
                      </c:pt>
                      <c:pt idx="5">
                        <c:v>11553100</c:v>
                      </c:pt>
                      <c:pt idx="6">
                        <c:v>9878397</c:v>
                      </c:pt>
                      <c:pt idx="7">
                        <c:v>9267423</c:v>
                      </c:pt>
                      <c:pt idx="8">
                        <c:v>12535828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DB92-449A-9668-8CE1D1081AC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Trend'!$A$7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Trend'!$D$1:$N$3</c15:sqref>
                        </c15:formulaRef>
                      </c:ext>
                    </c:extLst>
                    <c:strCache>
                      <c:ptCount val="11"/>
                      <c:pt idx="0">
                        <c:v>FY 2015</c:v>
                      </c:pt>
                      <c:pt idx="1">
                        <c:v>FY 2016</c:v>
                      </c:pt>
                      <c:pt idx="2">
                        <c:v>FY 2017</c:v>
                      </c:pt>
                      <c:pt idx="3">
                        <c:v>FY 2018</c:v>
                      </c:pt>
                      <c:pt idx="4">
                        <c:v>FY 2019</c:v>
                      </c:pt>
                      <c:pt idx="5">
                        <c:v>FY 2020</c:v>
                      </c:pt>
                      <c:pt idx="6">
                        <c:v>FY 2021</c:v>
                      </c:pt>
                      <c:pt idx="7">
                        <c:v>FY 2022</c:v>
                      </c:pt>
                      <c:pt idx="8">
                        <c:v>FY 2023</c:v>
                      </c:pt>
                      <c:pt idx="9">
                        <c:v>FY 2024</c:v>
                      </c:pt>
                      <c:pt idx="10">
                        <c:v>FY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Trend'!$B$7:$K$7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9"/>
                      <c:pt idx="0">
                        <c:v>10082196</c:v>
                      </c:pt>
                      <c:pt idx="1">
                        <c:v>10587947</c:v>
                      </c:pt>
                      <c:pt idx="2">
                        <c:v>11264090</c:v>
                      </c:pt>
                      <c:pt idx="3">
                        <c:v>11069263</c:v>
                      </c:pt>
                      <c:pt idx="4">
                        <c:v>11398600</c:v>
                      </c:pt>
                      <c:pt idx="5">
                        <c:v>11553100</c:v>
                      </c:pt>
                      <c:pt idx="6">
                        <c:v>12315129</c:v>
                      </c:pt>
                      <c:pt idx="7">
                        <c:v>15805797</c:v>
                      </c:pt>
                      <c:pt idx="8">
                        <c:v>24836755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B92-449A-9668-8CE1D1081AC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Trend'!$A$8</c15:sqref>
                        </c15:formulaRef>
                      </c:ext>
                    </c:extLst>
                    <c:strCache>
                      <c:ptCount val="1"/>
                      <c:pt idx="0">
                        <c:v>Transient Taxes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Trend'!$D$1:$N$3</c15:sqref>
                        </c15:formulaRef>
                      </c:ext>
                    </c:extLst>
                    <c:strCache>
                      <c:ptCount val="11"/>
                      <c:pt idx="0">
                        <c:v>FY 2015</c:v>
                      </c:pt>
                      <c:pt idx="1">
                        <c:v>FY 2016</c:v>
                      </c:pt>
                      <c:pt idx="2">
                        <c:v>FY 2017</c:v>
                      </c:pt>
                      <c:pt idx="3">
                        <c:v>FY 2018</c:v>
                      </c:pt>
                      <c:pt idx="4">
                        <c:v>FY 2019</c:v>
                      </c:pt>
                      <c:pt idx="5">
                        <c:v>FY 2020</c:v>
                      </c:pt>
                      <c:pt idx="6">
                        <c:v>FY 2021</c:v>
                      </c:pt>
                      <c:pt idx="7">
                        <c:v>FY 2022</c:v>
                      </c:pt>
                      <c:pt idx="8">
                        <c:v>FY 2023</c:v>
                      </c:pt>
                      <c:pt idx="9">
                        <c:v>FY 2024</c:v>
                      </c:pt>
                      <c:pt idx="10">
                        <c:v>FY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Trend'!$B$8:$K$8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9"/>
                      <c:pt idx="0">
                        <c:v>3215261</c:v>
                      </c:pt>
                      <c:pt idx="1">
                        <c:v>3365408</c:v>
                      </c:pt>
                      <c:pt idx="2">
                        <c:v>3531944</c:v>
                      </c:pt>
                      <c:pt idx="3">
                        <c:v>3543908</c:v>
                      </c:pt>
                      <c:pt idx="4">
                        <c:v>3874000</c:v>
                      </c:pt>
                      <c:pt idx="5">
                        <c:v>3190800</c:v>
                      </c:pt>
                      <c:pt idx="6">
                        <c:v>2748642</c:v>
                      </c:pt>
                      <c:pt idx="7">
                        <c:v>1923352</c:v>
                      </c:pt>
                      <c:pt idx="8">
                        <c:v>4128326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B92-449A-9668-8CE1D1081AC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Trend'!$A$9</c15:sqref>
                        </c15:formulaRef>
                      </c:ext>
                    </c:extLst>
                    <c:strCache>
                      <c:ptCount val="1"/>
                      <c:pt idx="0">
                        <c:v>Property Transfer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Trend'!$D$1:$N$3</c15:sqref>
                        </c15:formulaRef>
                      </c:ext>
                    </c:extLst>
                    <c:strCache>
                      <c:ptCount val="11"/>
                      <c:pt idx="0">
                        <c:v>FY 2015</c:v>
                      </c:pt>
                      <c:pt idx="1">
                        <c:v>FY 2016</c:v>
                      </c:pt>
                      <c:pt idx="2">
                        <c:v>FY 2017</c:v>
                      </c:pt>
                      <c:pt idx="3">
                        <c:v>FY 2018</c:v>
                      </c:pt>
                      <c:pt idx="4">
                        <c:v>FY 2019</c:v>
                      </c:pt>
                      <c:pt idx="5">
                        <c:v>FY 2020</c:v>
                      </c:pt>
                      <c:pt idx="6">
                        <c:v>FY 2021</c:v>
                      </c:pt>
                      <c:pt idx="7">
                        <c:v>FY 2022</c:v>
                      </c:pt>
                      <c:pt idx="8">
                        <c:v>FY 2023</c:v>
                      </c:pt>
                      <c:pt idx="9">
                        <c:v>FY 2024</c:v>
                      </c:pt>
                      <c:pt idx="10">
                        <c:v>FY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Trend'!$B$9:$K$9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B92-449A-9668-8CE1D1081AC4}"/>
                  </c:ext>
                </c:extLst>
              </c15:ser>
            </c15:filteredLineSeries>
          </c:ext>
        </c:extLst>
      </c:lineChart>
      <c:catAx>
        <c:axId val="43256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8404943"/>
        <c:crosses val="autoZero"/>
        <c:auto val="1"/>
        <c:lblAlgn val="ctr"/>
        <c:lblOffset val="100"/>
        <c:noMultiLvlLbl val="0"/>
      </c:catAx>
      <c:valAx>
        <c:axId val="608404943"/>
        <c:scaling>
          <c:orientation val="minMax"/>
          <c:max val="10000000"/>
          <c:min val="4000000"/>
        </c:scaling>
        <c:delete val="0"/>
        <c:axPos val="l"/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32562415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0742361191947515E-3"/>
                <c:y val="0.40777571262944179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78256754870622E-2"/>
          <c:y val="6.5913717391807972E-2"/>
          <c:w val="0.89581625254041686"/>
          <c:h val="0.76199466414174011"/>
        </c:manualLayout>
      </c:layout>
      <c:lineChart>
        <c:grouping val="standard"/>
        <c:varyColors val="0"/>
        <c:ser>
          <c:idx val="3"/>
          <c:order val="3"/>
          <c:tx>
            <c:strRef>
              <c:f>'REV Trend'!$A$8</c:f>
              <c:strCache>
                <c:ptCount val="1"/>
                <c:pt idx="0">
                  <c:v>Transient Taxes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'REV Trend'!$D$1:$N$3</c:f>
              <c:strCache>
                <c:ptCount val="11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  <c:pt idx="4">
                  <c:v>FY 2019</c:v>
                </c:pt>
                <c:pt idx="5">
                  <c:v>FY 2020</c:v>
                </c:pt>
                <c:pt idx="6">
                  <c:v>FY 2021</c:v>
                </c:pt>
                <c:pt idx="7">
                  <c:v>FY 2022</c:v>
                </c:pt>
                <c:pt idx="8">
                  <c:v>FY 2023</c:v>
                </c:pt>
                <c:pt idx="9">
                  <c:v>FY 2024</c:v>
                </c:pt>
                <c:pt idx="10">
                  <c:v>FY 2025</c:v>
                </c:pt>
              </c:strCache>
            </c:strRef>
          </c:cat>
          <c:val>
            <c:numRef>
              <c:f>'REV Trend'!$D$8:$N$8</c:f>
              <c:numCache>
                <c:formatCode>_(* #,##0_);_(* \(#,##0\);_(* "-"??_);_(@_)</c:formatCode>
                <c:ptCount val="11"/>
                <c:pt idx="0">
                  <c:v>3365408</c:v>
                </c:pt>
                <c:pt idx="1">
                  <c:v>3531944</c:v>
                </c:pt>
                <c:pt idx="2">
                  <c:v>3543908</c:v>
                </c:pt>
                <c:pt idx="3">
                  <c:v>3874000</c:v>
                </c:pt>
                <c:pt idx="4">
                  <c:v>3190800</c:v>
                </c:pt>
                <c:pt idx="5">
                  <c:v>2748642</c:v>
                </c:pt>
                <c:pt idx="6">
                  <c:v>1923352</c:v>
                </c:pt>
                <c:pt idx="7">
                  <c:v>4128326</c:v>
                </c:pt>
                <c:pt idx="8">
                  <c:v>4891525</c:v>
                </c:pt>
                <c:pt idx="9">
                  <c:v>5428101</c:v>
                </c:pt>
                <c:pt idx="10">
                  <c:v>6537000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1DFF-4C75-811B-8693C380C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562415"/>
        <c:axId val="60840494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'REV Trend'!$A$4</c15:sqref>
                        </c15:formulaRef>
                      </c:ext>
                    </c:extLst>
                    <c:strCache>
                      <c:ptCount val="1"/>
                      <c:pt idx="0">
                        <c:v>Property Taxes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'REV Trend'!$D$1:$N$3</c15:sqref>
                        </c15:formulaRef>
                      </c:ext>
                    </c:extLst>
                    <c:strCache>
                      <c:ptCount val="11"/>
                      <c:pt idx="0">
                        <c:v>FY 2015</c:v>
                      </c:pt>
                      <c:pt idx="1">
                        <c:v>FY 2016</c:v>
                      </c:pt>
                      <c:pt idx="2">
                        <c:v>FY 2017</c:v>
                      </c:pt>
                      <c:pt idx="3">
                        <c:v>FY 2018</c:v>
                      </c:pt>
                      <c:pt idx="4">
                        <c:v>FY 2019</c:v>
                      </c:pt>
                      <c:pt idx="5">
                        <c:v>FY 2020</c:v>
                      </c:pt>
                      <c:pt idx="6">
                        <c:v>FY 2021</c:v>
                      </c:pt>
                      <c:pt idx="7">
                        <c:v>FY 2022</c:v>
                      </c:pt>
                      <c:pt idx="8">
                        <c:v>FY 2023</c:v>
                      </c:pt>
                      <c:pt idx="9">
                        <c:v>FY 2024</c:v>
                      </c:pt>
                      <c:pt idx="10">
                        <c:v>FY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'REV Trend'!$B$4:$K$4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9"/>
                      <c:pt idx="0">
                        <c:v>11544843.289999999</c:v>
                      </c:pt>
                      <c:pt idx="1">
                        <c:v>11538397.85</c:v>
                      </c:pt>
                      <c:pt idx="2">
                        <c:v>12947791.130000001</c:v>
                      </c:pt>
                      <c:pt idx="3">
                        <c:v>13885545.460000001</c:v>
                      </c:pt>
                      <c:pt idx="4">
                        <c:v>14727630</c:v>
                      </c:pt>
                      <c:pt idx="5">
                        <c:v>15655530</c:v>
                      </c:pt>
                      <c:pt idx="6">
                        <c:v>16438063.890000001</c:v>
                      </c:pt>
                      <c:pt idx="7">
                        <c:v>17726240</c:v>
                      </c:pt>
                      <c:pt idx="8">
                        <c:v>18216920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DFF-4C75-811B-8693C380CC4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Trend'!$A$5</c15:sqref>
                        </c15:formulaRef>
                      </c:ext>
                    </c:extLst>
                    <c:strCache>
                      <c:ptCount val="1"/>
                      <c:pt idx="0">
                        <c:v>Sales Taxes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Trend'!$D$1:$N$3</c15:sqref>
                        </c15:formulaRef>
                      </c:ext>
                    </c:extLst>
                    <c:strCache>
                      <c:ptCount val="11"/>
                      <c:pt idx="0">
                        <c:v>FY 2015</c:v>
                      </c:pt>
                      <c:pt idx="1">
                        <c:v>FY 2016</c:v>
                      </c:pt>
                      <c:pt idx="2">
                        <c:v>FY 2017</c:v>
                      </c:pt>
                      <c:pt idx="3">
                        <c:v>FY 2018</c:v>
                      </c:pt>
                      <c:pt idx="4">
                        <c:v>FY 2019</c:v>
                      </c:pt>
                      <c:pt idx="5">
                        <c:v>FY 2020</c:v>
                      </c:pt>
                      <c:pt idx="6">
                        <c:v>FY 2021</c:v>
                      </c:pt>
                      <c:pt idx="7">
                        <c:v>FY 2022</c:v>
                      </c:pt>
                      <c:pt idx="8">
                        <c:v>FY 2023</c:v>
                      </c:pt>
                      <c:pt idx="9">
                        <c:v>FY 2024</c:v>
                      </c:pt>
                      <c:pt idx="10">
                        <c:v>FY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Trend'!$B$5:$K$5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9"/>
                      <c:pt idx="0">
                        <c:v>10082196</c:v>
                      </c:pt>
                      <c:pt idx="1">
                        <c:v>10587947</c:v>
                      </c:pt>
                      <c:pt idx="2">
                        <c:v>11264090</c:v>
                      </c:pt>
                      <c:pt idx="3">
                        <c:v>11069263</c:v>
                      </c:pt>
                      <c:pt idx="4">
                        <c:v>11398600</c:v>
                      </c:pt>
                      <c:pt idx="5">
                        <c:v>11553100</c:v>
                      </c:pt>
                      <c:pt idx="6">
                        <c:v>9878397</c:v>
                      </c:pt>
                      <c:pt idx="7">
                        <c:v>9267423</c:v>
                      </c:pt>
                      <c:pt idx="8">
                        <c:v>12535828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DFF-4C75-811B-8693C380CC4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Trend'!$A$7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Trend'!$D$1:$N$3</c15:sqref>
                        </c15:formulaRef>
                      </c:ext>
                    </c:extLst>
                    <c:strCache>
                      <c:ptCount val="11"/>
                      <c:pt idx="0">
                        <c:v>FY 2015</c:v>
                      </c:pt>
                      <c:pt idx="1">
                        <c:v>FY 2016</c:v>
                      </c:pt>
                      <c:pt idx="2">
                        <c:v>FY 2017</c:v>
                      </c:pt>
                      <c:pt idx="3">
                        <c:v>FY 2018</c:v>
                      </c:pt>
                      <c:pt idx="4">
                        <c:v>FY 2019</c:v>
                      </c:pt>
                      <c:pt idx="5">
                        <c:v>FY 2020</c:v>
                      </c:pt>
                      <c:pt idx="6">
                        <c:v>FY 2021</c:v>
                      </c:pt>
                      <c:pt idx="7">
                        <c:v>FY 2022</c:v>
                      </c:pt>
                      <c:pt idx="8">
                        <c:v>FY 2023</c:v>
                      </c:pt>
                      <c:pt idx="9">
                        <c:v>FY 2024</c:v>
                      </c:pt>
                      <c:pt idx="10">
                        <c:v>FY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Trend'!$B$7:$K$7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9"/>
                      <c:pt idx="0">
                        <c:v>10082196</c:v>
                      </c:pt>
                      <c:pt idx="1">
                        <c:v>10587947</c:v>
                      </c:pt>
                      <c:pt idx="2">
                        <c:v>11264090</c:v>
                      </c:pt>
                      <c:pt idx="3">
                        <c:v>11069263</c:v>
                      </c:pt>
                      <c:pt idx="4">
                        <c:v>11398600</c:v>
                      </c:pt>
                      <c:pt idx="5">
                        <c:v>11553100</c:v>
                      </c:pt>
                      <c:pt idx="6">
                        <c:v>12315129</c:v>
                      </c:pt>
                      <c:pt idx="7">
                        <c:v>15805797</c:v>
                      </c:pt>
                      <c:pt idx="8">
                        <c:v>24836755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DFF-4C75-811B-8693C380CC4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Trend'!$A$9</c15:sqref>
                        </c15:formulaRef>
                      </c:ext>
                    </c:extLst>
                    <c:strCache>
                      <c:ptCount val="1"/>
                      <c:pt idx="0">
                        <c:v>Property Transfer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Trend'!$D$1:$N$3</c15:sqref>
                        </c15:formulaRef>
                      </c:ext>
                    </c:extLst>
                    <c:strCache>
                      <c:ptCount val="11"/>
                      <c:pt idx="0">
                        <c:v>FY 2015</c:v>
                      </c:pt>
                      <c:pt idx="1">
                        <c:v>FY 2016</c:v>
                      </c:pt>
                      <c:pt idx="2">
                        <c:v>FY 2017</c:v>
                      </c:pt>
                      <c:pt idx="3">
                        <c:v>FY 2018</c:v>
                      </c:pt>
                      <c:pt idx="4">
                        <c:v>FY 2019</c:v>
                      </c:pt>
                      <c:pt idx="5">
                        <c:v>FY 2020</c:v>
                      </c:pt>
                      <c:pt idx="6">
                        <c:v>FY 2021</c:v>
                      </c:pt>
                      <c:pt idx="7">
                        <c:v>FY 2022</c:v>
                      </c:pt>
                      <c:pt idx="8">
                        <c:v>FY 2023</c:v>
                      </c:pt>
                      <c:pt idx="9">
                        <c:v>FY 2024</c:v>
                      </c:pt>
                      <c:pt idx="10">
                        <c:v>FY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Trend'!$B$9:$K$9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DFF-4C75-811B-8693C380CC48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Trend'!$A$5</c15:sqref>
                        </c15:formulaRef>
                      </c:ext>
                    </c:extLst>
                    <c:strCache>
                      <c:ptCount val="1"/>
                      <c:pt idx="0">
                        <c:v>Sales Taxes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Trend'!$D$1:$N$3</c15:sqref>
                        </c15:formulaRef>
                      </c:ext>
                    </c:extLst>
                    <c:strCache>
                      <c:ptCount val="11"/>
                      <c:pt idx="0">
                        <c:v>FY 2015</c:v>
                      </c:pt>
                      <c:pt idx="1">
                        <c:v>FY 2016</c:v>
                      </c:pt>
                      <c:pt idx="2">
                        <c:v>FY 2017</c:v>
                      </c:pt>
                      <c:pt idx="3">
                        <c:v>FY 2018</c:v>
                      </c:pt>
                      <c:pt idx="4">
                        <c:v>FY 2019</c:v>
                      </c:pt>
                      <c:pt idx="5">
                        <c:v>FY 2020</c:v>
                      </c:pt>
                      <c:pt idx="6">
                        <c:v>FY 2021</c:v>
                      </c:pt>
                      <c:pt idx="7">
                        <c:v>FY 2022</c:v>
                      </c:pt>
                      <c:pt idx="8">
                        <c:v>FY 2023</c:v>
                      </c:pt>
                      <c:pt idx="9">
                        <c:v>FY 2024</c:v>
                      </c:pt>
                      <c:pt idx="10">
                        <c:v>FY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'REV Trend'!$B$5:$K$5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9"/>
                      <c:pt idx="0">
                        <c:v>10082196</c:v>
                      </c:pt>
                      <c:pt idx="1">
                        <c:v>10587947</c:v>
                      </c:pt>
                      <c:pt idx="2">
                        <c:v>11264090</c:v>
                      </c:pt>
                      <c:pt idx="3">
                        <c:v>11069263</c:v>
                      </c:pt>
                      <c:pt idx="4">
                        <c:v>11398600</c:v>
                      </c:pt>
                      <c:pt idx="5">
                        <c:v>11553100</c:v>
                      </c:pt>
                      <c:pt idx="6">
                        <c:v>9878397</c:v>
                      </c:pt>
                      <c:pt idx="7">
                        <c:v>9267423</c:v>
                      </c:pt>
                      <c:pt idx="8">
                        <c:v>12535828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DFF-4C75-811B-8693C380CC48}"/>
                  </c:ext>
                </c:extLst>
              </c15:ser>
            </c15:filteredLineSeries>
          </c:ext>
        </c:extLst>
      </c:lineChart>
      <c:catAx>
        <c:axId val="43256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8404943"/>
        <c:crosses val="autoZero"/>
        <c:auto val="1"/>
        <c:lblAlgn val="ctr"/>
        <c:lblOffset val="100"/>
        <c:noMultiLvlLbl val="0"/>
      </c:catAx>
      <c:valAx>
        <c:axId val="608404943"/>
        <c:scaling>
          <c:orientation val="minMax"/>
          <c:max val="10000000"/>
        </c:scaling>
        <c:delete val="0"/>
        <c:axPos val="l"/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32562415"/>
        <c:crosses val="autoZero"/>
        <c:crossBetween val="between"/>
        <c:minorUnit val="200000"/>
        <c:dispUnits>
          <c:builtInUnit val="millions"/>
          <c:dispUnitsLbl>
            <c:layout>
              <c:manualLayout>
                <c:xMode val="edge"/>
                <c:yMode val="edge"/>
                <c:x val="2.4647450888888654E-3"/>
                <c:y val="0.3866678789658600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 by Ceategory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4E-4B60-817E-70DE1D962E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4E-4B60-817E-70DE1D962E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4E-4B60-817E-70DE1D962E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4E-4B60-817E-70DE1D962EA0}"/>
              </c:ext>
            </c:extLst>
          </c:dPt>
          <c:dLbls>
            <c:dLbl>
              <c:idx val="0"/>
              <c:layout>
                <c:manualLayout>
                  <c:x val="-4.6171174146214439E-2"/>
                  <c:y val="-0.34686490843162915"/>
                </c:manualLayout>
              </c:layout>
              <c:tx>
                <c:rich>
                  <a:bodyPr/>
                  <a:lstStyle/>
                  <a:p>
                    <a:fld id="{07C34684-BBA6-4201-B419-1BFD84902110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      </a:t>
                    </a:r>
                    <a:fld id="{8DA4CEB2-E228-4646-BEA4-610CE9458576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/ </a:t>
                    </a:r>
                    <a:fld id="{9FA1A8C3-BED2-43D5-B6A2-5B8DB59C3E05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77901021636652"/>
                      <c:h val="0.28030352220867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4E-4B60-817E-70DE1D962EA0}"/>
                </c:ext>
              </c:extLst>
            </c:dLbl>
            <c:dLbl>
              <c:idx val="1"/>
              <c:layout>
                <c:manualLayout>
                  <c:x val="5.3014809391358171E-2"/>
                  <c:y val="2.7739967232405089E-2"/>
                </c:manualLayout>
              </c:layout>
              <c:tx>
                <c:rich>
                  <a:bodyPr/>
                  <a:lstStyle/>
                  <a:p>
                    <a:fld id="{4B44C46B-F634-4417-A4FA-FAD772D76EA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9592DD8-63BA-4527-94AD-9A6D7A4DE3A2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/ </a:t>
                    </a:r>
                    <a:fld id="{B1C9EFE8-D33D-4E3D-AE7F-5E8529B6B219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13646416346187"/>
                      <c:h val="0.169344050413883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4E-4B60-817E-70DE1D962EA0}"/>
                </c:ext>
              </c:extLst>
            </c:dLbl>
            <c:dLbl>
              <c:idx val="2"/>
              <c:layout>
                <c:manualLayout>
                  <c:x val="3.4724418512493922E-2"/>
                  <c:y val="4.6337294951840469E-2"/>
                </c:manualLayout>
              </c:layout>
              <c:tx>
                <c:rich>
                  <a:bodyPr/>
                  <a:lstStyle/>
                  <a:p>
                    <a:fld id="{81D30AFF-9652-4195-8E7C-6733300E342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59E468C3-FC89-4EA6-8D8D-F2182B31022E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/ </a:t>
                    </a:r>
                    <a:fld id="{83C13F1E-C9F8-4E2E-A14B-7CAE87799839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64840527310948"/>
                      <c:h val="0.304281133335438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4E-4B60-817E-70DE1D962EA0}"/>
                </c:ext>
              </c:extLst>
            </c:dLbl>
            <c:dLbl>
              <c:idx val="3"/>
              <c:layout>
                <c:manualLayout>
                  <c:x val="5.4596893198020011E-3"/>
                  <c:y val="0.13465690429824984"/>
                </c:manualLayout>
              </c:layout>
              <c:tx>
                <c:rich>
                  <a:bodyPr/>
                  <a:lstStyle/>
                  <a:p>
                    <a:fld id="{B9B7C178-AECD-410F-A0F2-CDD370CD6FC9}" type="CATEGORYNAME">
                      <a:rPr lang="en-US" sz="2400"/>
                      <a:pPr/>
                      <a:t>[CATEGORY NAME]</a:t>
                    </a:fld>
                    <a:r>
                      <a:rPr lang="en-US" sz="2400" baseline="0" dirty="0"/>
                      <a:t>
</a:t>
                    </a:r>
                    <a:fld id="{36F90A51-7419-4189-A433-AA0DC7B60B92}" type="VALUE">
                      <a:rPr lang="en-US" sz="2400" baseline="0" smtClean="0"/>
                      <a:pPr/>
                      <a:t>[VALUE]</a:t>
                    </a:fld>
                    <a:r>
                      <a:rPr lang="en-US" sz="2400" baseline="0" dirty="0"/>
                      <a:t> / </a:t>
                    </a:r>
                    <a:fld id="{FB5175F5-7594-4549-B3FE-3F0DE70EF0CA}" type="PERCENTAGE">
                      <a:rPr lang="en-US" sz="2400" baseline="0" smtClean="0"/>
                      <a:pPr/>
                      <a:t>[PERCENTAGE]</a:t>
                    </a:fld>
                    <a:endParaRPr lang="en-US" sz="2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08166299954331"/>
                      <c:h val="0.220796839124452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64E-4B60-817E-70DE1D962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cap="all" baseline="0">
                    <a:solidFill>
                      <a:schemeClr val="tx1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Employee Services</c:v>
                </c:pt>
                <c:pt idx="1">
                  <c:v>Supplies &amp; Services</c:v>
                </c:pt>
                <c:pt idx="2">
                  <c:v>Equipment Replacement</c:v>
                </c:pt>
                <c:pt idx="3">
                  <c:v>Transfers Out</c:v>
                </c:pt>
              </c:strCache>
            </c:strRef>
          </c:cat>
          <c:val>
            <c:numRef>
              <c:f>Sheet1!$B$2:$B$5</c:f>
              <c:numCache>
                <c:formatCode>_("$"* #,##0.0_);_("$"* \(#,##0.0\);_("$"* "-"??_);_(@_)</c:formatCode>
                <c:ptCount val="4"/>
                <c:pt idx="0">
                  <c:v>60.7</c:v>
                </c:pt>
                <c:pt idx="1">
                  <c:v>27.5</c:v>
                </c:pt>
                <c:pt idx="2">
                  <c:v>1.9</c:v>
                </c:pt>
                <c:pt idx="3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4E-4B60-817E-70DE1D962E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13977163448252"/>
          <c:y val="9.5687104028687714E-2"/>
          <c:w val="0.4481148710995399"/>
          <c:h val="0.826325656249471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EAC-4838-BB46-920E3733FFD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EAC-4838-BB46-920E3733FFD1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FEAC-4838-BB46-920E3733FFD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FEAC-4838-BB46-920E3733FFD1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B-FEAC-4838-BB46-920E3733FFD1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D-FEAC-4838-BB46-920E3733FFD1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F-FEAC-4838-BB46-920E3733FFD1}"/>
              </c:ext>
            </c:extLst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FEAC-4838-BB46-920E3733FFD1}"/>
              </c:ext>
            </c:extLst>
          </c:dPt>
          <c:dLbls>
            <c:dLbl>
              <c:idx val="0"/>
              <c:layout>
                <c:manualLayout>
                  <c:x val="-0.1875233379332738"/>
                  <c:y val="-0.249516018363552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AC-4838-BB46-920E3733FFD1}"/>
                </c:ext>
              </c:extLst>
            </c:dLbl>
            <c:dLbl>
              <c:idx val="1"/>
              <c:layout>
                <c:manualLayout>
                  <c:x val="9.5332751576156075E-2"/>
                  <c:y val="-0.2399496469986560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 cap="all" baseline="0">
                        <a:solidFill>
                          <a:schemeClr val="bg1"/>
                        </a:solidFill>
                        <a:latin typeface="Aptos Display" panose="020B0004020202020204" pitchFamily="34" charset="0"/>
                      </a:defRPr>
                    </a:pPr>
                    <a:fld id="{4ED3A2EC-1CE6-4DA2-B3D7-7CE229AD2949}" type="CATEGORYNAME">
                      <a:rPr lang="en-US" smtClean="0"/>
                      <a:pPr>
                        <a:defRPr sz="2000" b="1" cap="all" baseline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E66DFA12-EE88-4446-8791-553234E9C26A}" type="VALUE">
                      <a:rPr lang="en-US" baseline="0"/>
                      <a:pPr>
                        <a:defRPr sz="2000" b="1" cap="all" baseline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[VALUE]</a:t>
                    </a:fld>
                    <a:r>
                      <a:rPr lang="en-US" baseline="0" dirty="0"/>
                      <a:t>
</a:t>
                    </a:r>
                    <a:fld id="{9ADA8BC8-147C-4AF0-A500-D45701ED5183}" type="PERCENTAGE">
                      <a:rPr lang="en-US" baseline="0"/>
                      <a:pPr>
                        <a:defRPr sz="2000" b="1" cap="all" baseline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594855169521335"/>
                      <c:h val="0.200778276182594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AC-4838-BB46-920E3733FFD1}"/>
                </c:ext>
              </c:extLst>
            </c:dLbl>
            <c:dLbl>
              <c:idx val="2"/>
              <c:layout>
                <c:manualLayout>
                  <c:x val="-6.0109130205373791E-2"/>
                  <c:y val="-9.5105012401194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 cap="all" baseline="0">
                      <a:solidFill>
                        <a:schemeClr val="bg1"/>
                      </a:solidFill>
                      <a:latin typeface="Aptos Display" panose="020B00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137766525962607"/>
                      <c:h val="0.28423792368691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EAC-4838-BB46-920E3733FFD1}"/>
                </c:ext>
              </c:extLst>
            </c:dLbl>
            <c:dLbl>
              <c:idx val="3"/>
              <c:layout>
                <c:manualLayout>
                  <c:x val="0.15694481086127121"/>
                  <c:y val="2.843404961382191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 cap="all" baseline="0">
                        <a:solidFill>
                          <a:schemeClr val="bg1"/>
                        </a:solidFill>
                        <a:latin typeface="Aptos Display" panose="020B0004020202020204" pitchFamily="34" charset="0"/>
                      </a:defRPr>
                    </a:pPr>
                    <a:fld id="{C979F4DE-FE52-40E1-97AA-BB99FC5EEF64}" type="CATEGORYNAME">
                      <a:rPr lang="en-US" sz="2000" b="1" cap="all" baseline="0">
                        <a:solidFill>
                          <a:schemeClr val="bg1"/>
                        </a:solidFill>
                        <a:latin typeface="Aptos Display" panose="020B0004020202020204" pitchFamily="34" charset="0"/>
                      </a:rPr>
                      <a:pPr>
                        <a:defRPr sz="2000" b="1" cap="all" baseline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[CATEGORY NAME]</a:t>
                    </a:fld>
                    <a:r>
                      <a:rPr lang="en-US" sz="2000" b="1" cap="all" baseline="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rPr>
                      <a:t>
</a:t>
                    </a:r>
                    <a:fld id="{AACFEA9C-9252-4831-A8FE-9EAC18BB75FC}" type="VALUE">
                      <a:rPr lang="en-US" sz="2000" b="1" cap="all" baseline="0">
                        <a:solidFill>
                          <a:schemeClr val="bg1"/>
                        </a:solidFill>
                        <a:latin typeface="Aptos Display" panose="020B0004020202020204" pitchFamily="34" charset="0"/>
                      </a:rPr>
                      <a:pPr>
                        <a:defRPr sz="2000" b="1" cap="all" baseline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[VALUE]</a:t>
                    </a:fld>
                    <a:r>
                      <a:rPr lang="en-US" sz="2000" b="1" cap="all" baseline="0" dirty="0">
                        <a:solidFill>
                          <a:schemeClr val="bg1"/>
                        </a:solidFill>
                        <a:latin typeface="Aptos Display" panose="020B0004020202020204" pitchFamily="34" charset="0"/>
                      </a:rPr>
                      <a:t>
</a:t>
                    </a:r>
                    <a:fld id="{EFC852EF-2945-4790-893B-5A3A998845F5}" type="PERCENTAGE">
                      <a:rPr lang="en-US" sz="2000" b="1" cap="all" baseline="0">
                        <a:solidFill>
                          <a:schemeClr val="bg1"/>
                        </a:solidFill>
                        <a:latin typeface="Aptos Display" panose="020B0004020202020204" pitchFamily="34" charset="0"/>
                      </a:rPr>
                      <a:pPr>
                        <a:defRPr sz="2000" b="1" cap="all" baseline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[PERCENTAGE]</a:t>
                    </a:fld>
                    <a:endParaRPr lang="en-US" sz="2000" b="1" cap="all" baseline="0" dirty="0">
                      <a:solidFill>
                        <a:schemeClr val="bg1"/>
                      </a:solidFill>
                      <a:latin typeface="Aptos Display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424709509028564"/>
                      <c:h val="0.24556255953416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AC-4838-BB46-920E3733FFD1}"/>
                </c:ext>
              </c:extLst>
            </c:dLbl>
            <c:dLbl>
              <c:idx val="4"/>
              <c:layout>
                <c:manualLayout>
                  <c:x val="4.2868908461184463E-2"/>
                  <c:y val="-0.29922049048131766"/>
                </c:manualLayout>
              </c:layout>
              <c:tx>
                <c:rich>
                  <a:bodyPr/>
                  <a:lstStyle/>
                  <a:p>
                    <a:fld id="{F57460A2-9DAB-43FE-B721-C15A3158D281}" type="CATEGORYNAME">
                      <a:rPr lang="en-US" sz="2000"/>
                      <a:pPr/>
                      <a:t>[CATEGORY NAME]</a:t>
                    </a:fld>
                    <a:r>
                      <a:rPr lang="en-US" sz="2000" baseline="0" dirty="0"/>
                      <a:t>
</a:t>
                    </a:r>
                    <a:fld id="{BE1CB4D0-6FDC-4613-A5A3-7BB52D895948}" type="VALUE">
                      <a:rPr lang="en-US" sz="2000" baseline="0"/>
                      <a:pPr/>
                      <a:t>[VALUE]</a:t>
                    </a:fld>
                    <a:r>
                      <a:rPr lang="en-US" sz="2000" baseline="0" dirty="0"/>
                      <a:t>
</a:t>
                    </a:r>
                    <a:fld id="{CD23D742-6E4A-42B4-A39F-98A6365ADC8B}" type="PERCENTAGE">
                      <a:rPr lang="en-US" sz="2000" baseline="0"/>
                      <a:pPr/>
                      <a:t>[PERCENTAGE]</a:t>
                    </a:fld>
                    <a:endParaRPr lang="en-US" sz="20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EAC-4838-BB46-920E3733FFD1}"/>
                </c:ext>
              </c:extLst>
            </c:dLbl>
            <c:dLbl>
              <c:idx val="5"/>
              <c:layout>
                <c:manualLayout>
                  <c:x val="0.21280225160321456"/>
                  <c:y val="-1.30528069290456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 cap="all" baseline="0">
                        <a:solidFill>
                          <a:schemeClr val="bg1"/>
                        </a:solidFill>
                        <a:latin typeface="Aptos Display" panose="020B0004020202020204" pitchFamily="34" charset="0"/>
                      </a:defRPr>
                    </a:pPr>
                    <a:fld id="{9DDF417A-9014-418D-99F7-5C289ED91E6A}" type="CATEGORYNAME">
                      <a:rPr lang="en-US" sz="2000"/>
                      <a:pPr>
                        <a:defRPr sz="2000" b="1" cap="all" baseline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/>
                      <a:t>
</a:t>
                    </a:r>
                    <a:fld id="{95A7CCB9-F463-4484-8F64-DBF8D778AD04}" type="VALUE">
                      <a:rPr lang="en-US" sz="2000" baseline="0"/>
                      <a:pPr>
                        <a:defRPr sz="2000" b="1" cap="all" baseline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[VALUE]</a:t>
                    </a:fld>
                    <a:r>
                      <a:rPr lang="en-US" sz="2000" baseline="0" dirty="0"/>
                      <a:t>
</a:t>
                    </a:r>
                    <a:fld id="{36375A7A-0E7B-45AF-8B5E-EE9620873686}" type="PERCENTAGE">
                      <a:rPr lang="en-US" sz="2000" baseline="0"/>
                      <a:pPr>
                        <a:defRPr sz="2000" b="1" cap="all" baseline="0">
                          <a:solidFill>
                            <a:schemeClr val="bg1"/>
                          </a:solidFill>
                          <a:latin typeface="Aptos Display" panose="020B0004020202020204" pitchFamily="34" charset="0"/>
                        </a:defRPr>
                      </a:pPr>
                      <a:t>[PERCENTAGE]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85046811158914"/>
                      <c:h val="0.218823627594990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EAC-4838-BB46-920E3733FFD1}"/>
                </c:ext>
              </c:extLst>
            </c:dLbl>
            <c:dLbl>
              <c:idx val="6"/>
              <c:layout>
                <c:manualLayout>
                  <c:x val="-6.387089218551289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 cap="all" baseline="0">
                      <a:solidFill>
                        <a:schemeClr val="bg1"/>
                      </a:solidFill>
                      <a:latin typeface="Aptos Display" panose="020B00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020182238818083"/>
                      <c:h val="0.205770820665943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EAC-4838-BB46-920E3733FFD1}"/>
                </c:ext>
              </c:extLst>
            </c:dLbl>
            <c:dLbl>
              <c:idx val="7"/>
              <c:layout>
                <c:manualLayout>
                  <c:x val="-0.18246678572394942"/>
                  <c:y val="-4.1064438932802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 cap="all" baseline="0">
                      <a:solidFill>
                        <a:schemeClr val="bg1"/>
                      </a:solidFill>
                      <a:latin typeface="Aptos Display" panose="020B00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787125916605788"/>
                      <c:h val="0.23809388729857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EAC-4838-BB46-920E3733FFD1}"/>
                </c:ext>
              </c:extLst>
            </c:dLbl>
            <c:dLbl>
              <c:idx val="8"/>
              <c:layout>
                <c:manualLayout>
                  <c:x val="-0.13839013921584545"/>
                  <c:y val="-8.67721826800968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 cap="all" baseline="0">
                      <a:solidFill>
                        <a:schemeClr val="bg1"/>
                      </a:solidFill>
                      <a:latin typeface="Aptos Display" panose="020B00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208279216386611"/>
                      <c:h val="0.21828465972462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FEAC-4838-BB46-920E3733FFD1}"/>
                </c:ext>
              </c:extLst>
            </c:dLbl>
            <c:dLbl>
              <c:idx val="9"/>
              <c:layout>
                <c:manualLayout>
                  <c:x val="-0.1769646988391915"/>
                  <c:y val="-0.141587188433609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 cap="all" baseline="0">
                      <a:solidFill>
                        <a:schemeClr val="bg1"/>
                      </a:solidFill>
                      <a:latin typeface="Aptos Display" panose="020B00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279366899369538"/>
                      <c:h val="0.22010711935034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B26-4180-B118-FC444EE80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cap="all" baseline="0">
                    <a:solidFill>
                      <a:schemeClr val="bg1"/>
                    </a:solidFill>
                    <a:latin typeface="Aptos Display" panose="020B00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Sheet1!$A$2:$A$11</c:f>
              <c:strCache>
                <c:ptCount val="10"/>
                <c:pt idx="0">
                  <c:v>City Manager</c:v>
                </c:pt>
                <c:pt idx="1">
                  <c:v>Admin Svrcs</c:v>
                </c:pt>
                <c:pt idx="2">
                  <c:v>Human Resources</c:v>
                </c:pt>
                <c:pt idx="3">
                  <c:v>Police</c:v>
                </c:pt>
                <c:pt idx="4">
                  <c:v>Fire</c:v>
                </c:pt>
                <c:pt idx="5">
                  <c:v>Public Works</c:v>
                </c:pt>
                <c:pt idx="6">
                  <c:v>Dev. Svcs</c:v>
                </c:pt>
                <c:pt idx="7">
                  <c:v>Recreation</c:v>
                </c:pt>
                <c:pt idx="8">
                  <c:v>Library &amp; Museum</c:v>
                </c:pt>
                <c:pt idx="9">
                  <c:v>General City</c:v>
                </c:pt>
              </c:strCache>
            </c:str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2553400</c:v>
                </c:pt>
                <c:pt idx="1">
                  <c:v>3860700</c:v>
                </c:pt>
                <c:pt idx="2">
                  <c:v>941100</c:v>
                </c:pt>
                <c:pt idx="3">
                  <c:v>31209000</c:v>
                </c:pt>
                <c:pt idx="4">
                  <c:v>26197900</c:v>
                </c:pt>
                <c:pt idx="5">
                  <c:v>6736300</c:v>
                </c:pt>
                <c:pt idx="6">
                  <c:v>6377300</c:v>
                </c:pt>
                <c:pt idx="7">
                  <c:v>4614700</c:v>
                </c:pt>
                <c:pt idx="8">
                  <c:v>5207700</c:v>
                </c:pt>
                <c:pt idx="9">
                  <c:v>2536400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EAC-4838-BB46-920E3733F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29617814042098E-2"/>
          <c:y val="4.1063509934519384E-2"/>
          <c:w val="0.92259442611222753"/>
          <c:h val="0.79192099286242612"/>
        </c:manualLayout>
      </c:layout>
      <c:lineChart>
        <c:grouping val="standard"/>
        <c:varyColors val="0"/>
        <c:ser>
          <c:idx val="1"/>
          <c:order val="0"/>
          <c:tx>
            <c:strRef>
              <c:f>Summary!$B$42</c:f>
              <c:strCache>
                <c:ptCount val="1"/>
                <c:pt idx="0">
                  <c:v>Expenditures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Summary!$F$39:$L$39</c:f>
              <c:strCache>
                <c:ptCount val="7"/>
                <c:pt idx="0">
                  <c:v>FY 2023-24</c:v>
                </c:pt>
                <c:pt idx="1">
                  <c:v>FY 2024-25</c:v>
                </c:pt>
                <c:pt idx="2">
                  <c:v>FY 2025-26</c:v>
                </c:pt>
                <c:pt idx="3">
                  <c:v>FY 2026-27</c:v>
                </c:pt>
                <c:pt idx="4">
                  <c:v>FY 2027-28</c:v>
                </c:pt>
                <c:pt idx="5">
                  <c:v>FY 2028-29</c:v>
                </c:pt>
                <c:pt idx="6">
                  <c:v>FY 2029-30</c:v>
                </c:pt>
              </c:strCache>
              <c:extLst/>
            </c:strRef>
          </c:cat>
          <c:val>
            <c:numRef>
              <c:f>Summary!$F$47:$L$47</c:f>
              <c:numCache>
                <c:formatCode>;;;</c:formatCode>
                <c:ptCount val="7"/>
                <c:pt idx="0">
                  <c:v>84711940</c:v>
                </c:pt>
                <c:pt idx="1">
                  <c:v>99035700</c:v>
                </c:pt>
                <c:pt idx="2">
                  <c:v>96091600</c:v>
                </c:pt>
                <c:pt idx="3">
                  <c:v>103981200</c:v>
                </c:pt>
                <c:pt idx="4">
                  <c:v>106383300</c:v>
                </c:pt>
                <c:pt idx="5">
                  <c:v>108731105</c:v>
                </c:pt>
                <c:pt idx="6">
                  <c:v>111397150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70F9-4A42-94DE-28B3BAA168BE}"/>
            </c:ext>
          </c:extLst>
        </c:ser>
        <c:ser>
          <c:idx val="2"/>
          <c:order val="1"/>
          <c:tx>
            <c:strRef>
              <c:f>Summary!$B$41</c:f>
              <c:strCache>
                <c:ptCount val="1"/>
                <c:pt idx="0">
                  <c:v>Revenue &amp; Sources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Summary!$F$39:$L$39</c:f>
              <c:strCache>
                <c:ptCount val="7"/>
                <c:pt idx="0">
                  <c:v>FY 2023-24</c:v>
                </c:pt>
                <c:pt idx="1">
                  <c:v>FY 2024-25</c:v>
                </c:pt>
                <c:pt idx="2">
                  <c:v>FY 2025-26</c:v>
                </c:pt>
                <c:pt idx="3">
                  <c:v>FY 2026-27</c:v>
                </c:pt>
                <c:pt idx="4">
                  <c:v>FY 2027-28</c:v>
                </c:pt>
                <c:pt idx="5">
                  <c:v>FY 2028-29</c:v>
                </c:pt>
                <c:pt idx="6">
                  <c:v>FY 2029-30</c:v>
                </c:pt>
              </c:strCache>
              <c:extLst/>
            </c:strRef>
          </c:cat>
          <c:val>
            <c:numRef>
              <c:f>Summary!$F$41:$L$41</c:f>
              <c:numCache>
                <c:formatCode>_(* #,##0_);_(* \(#,##0\);_(* "-"??_);_(@_)</c:formatCode>
                <c:ptCount val="7"/>
                <c:pt idx="0">
                  <c:v>94576340</c:v>
                </c:pt>
                <c:pt idx="1">
                  <c:v>99080700</c:v>
                </c:pt>
                <c:pt idx="2">
                  <c:v>96167200</c:v>
                </c:pt>
                <c:pt idx="3">
                  <c:v>100997800</c:v>
                </c:pt>
                <c:pt idx="4">
                  <c:v>103169040</c:v>
                </c:pt>
                <c:pt idx="5">
                  <c:v>106264300</c:v>
                </c:pt>
                <c:pt idx="6">
                  <c:v>109452000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0F9-4A42-94DE-28B3BAA16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714624"/>
        <c:axId val="84716160"/>
      </c:lineChart>
      <c:catAx>
        <c:axId val="8471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accent3">
                <a:lumMod val="50000"/>
              </a:schemeClr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84716160"/>
        <c:crosses val="autoZero"/>
        <c:auto val="1"/>
        <c:lblAlgn val="ctr"/>
        <c:lblOffset val="100"/>
        <c:noMultiLvlLbl val="0"/>
      </c:catAx>
      <c:valAx>
        <c:axId val="84716160"/>
        <c:scaling>
          <c:orientation val="minMax"/>
          <c:min val="8000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 w="25400">
            <a:solidFill>
              <a:schemeClr val="accent3">
                <a:lumMod val="50000"/>
              </a:schemeClr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8471462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29007335267302115"/>
              </c:manualLayout>
            </c:layout>
            <c:spPr>
              <a:noFill/>
              <a:ln w="25400">
                <a:noFill/>
              </a:ln>
            </c:spPr>
          </c:dispUnitsLbl>
        </c:dispUnits>
      </c:valAx>
      <c:spPr>
        <a:solidFill>
          <a:schemeClr val="bg1">
            <a:lumMod val="85000"/>
          </a:schemeClr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24744867226420816"/>
          <c:y val="0.91316750053868301"/>
          <c:w val="0.49538210264123589"/>
          <c:h val="8.173657776356448E-2"/>
        </c:manualLayout>
      </c:layout>
      <c:overlay val="0"/>
    </c:legend>
    <c:plotVisOnly val="1"/>
    <c:dispBlanksAs val="zero"/>
    <c:showDLblsOverMax val="0"/>
  </c:chart>
  <c:spPr>
    <a:solidFill>
      <a:sysClr val="window" lastClr="FFFFFF"/>
    </a:solidFill>
    <a:ln w="25400">
      <a:solidFill>
        <a:schemeClr val="accent3">
          <a:lumMod val="50000"/>
        </a:schemeClr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49710846790511"/>
          <c:y val="8.7747593330834456E-2"/>
          <c:w val="0.43100394307990281"/>
          <c:h val="0.824504813338331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556B-4782-9A5B-4B000298A0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6B-4782-9A5B-4B000298A0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6B-4782-9A5B-4B000298A0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56B-4782-9A5B-4B000298A0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56B-4782-9A5B-4B000298A0C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56B-4782-9A5B-4B000298A0C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9525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56B-4782-9A5B-4B000298A0C7}"/>
              </c:ext>
            </c:extLst>
          </c:dPt>
          <c:dLbls>
            <c:dLbl>
              <c:idx val="0"/>
              <c:layout>
                <c:manualLayout>
                  <c:x val="-0.32318267166800374"/>
                  <c:y val="6.83268855479846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Aptos Display" panose="020B0004020202020204" pitchFamily="34" charset="0"/>
                        <a:ea typeface="+mn-ea"/>
                        <a:cs typeface="+mn-cs"/>
                      </a:defRPr>
                    </a:pPr>
                    <a:fld id="{8FB70F29-93F8-4D20-A8F7-1CEEF414E84D}" type="CATEGORYNAME">
                      <a:rPr lang="en-US" sz="2000"/>
                      <a:pPr>
                        <a:defRPr b="1">
                          <a:latin typeface="Aptos Display" panose="020B0004020202020204" pitchFamily="34" charset="0"/>
                        </a:defRPr>
                      </a:pPr>
                      <a:t>[CATEGORY NAME]</a:t>
                    </a:fld>
                    <a:r>
                      <a:rPr lang="en-US" sz="2000" dirty="0"/>
                      <a:t>
</a:t>
                    </a:r>
                    <a:fld id="{C96D9F8C-CDD3-4F5D-B5C8-525898DBF1CC}" type="VALUE">
                      <a:rPr lang="en-US" sz="2000"/>
                      <a:pPr>
                        <a:defRPr b="1">
                          <a:latin typeface="Aptos Display" panose="020B0004020202020204" pitchFamily="34" charset="0"/>
                        </a:defRPr>
                      </a:pPr>
                      <a:t>[VALUE]</a:t>
                    </a:fld>
                    <a:r>
                      <a:rPr lang="en-US" sz="2000" dirty="0"/>
                      <a:t>
</a:t>
                    </a:r>
                    <a:fld id="{A9EF4810-A757-42A0-8CB6-BAF8A6E93731}" type="PERCENTAGE">
                      <a:rPr lang="en-US" sz="2000"/>
                      <a:pPr>
                        <a:defRPr b="1">
                          <a:latin typeface="Aptos Display" panose="020B0004020202020204" pitchFamily="34" charset="0"/>
                        </a:defRPr>
                      </a:pPr>
                      <a:t>[PERCENTAGE]</a:t>
                    </a:fld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Aptos Display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133986687192385"/>
                      <c:h val="0.192112436171262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56B-4782-9A5B-4B000298A0C7}"/>
                </c:ext>
              </c:extLst>
            </c:dLbl>
            <c:dLbl>
              <c:idx val="1"/>
              <c:layout>
                <c:manualLayout>
                  <c:x val="1.3251230459009996E-2"/>
                  <c:y val="-4.1314502402422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Aptos Display" panose="020B0004020202020204" pitchFamily="34" charset="0"/>
                        <a:ea typeface="+mn-ea"/>
                        <a:cs typeface="+mn-cs"/>
                      </a:defRPr>
                    </a:pPr>
                    <a:fld id="{13C779B9-B4F0-48E2-A590-D3EA27EFF995}" type="CATEGORYNAME">
                      <a:rPr lang="en-US" sz="2000"/>
                      <a:pPr>
                        <a:defRPr b="1">
                          <a:latin typeface="Aptos Display" panose="020B00040202020202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/>
                      <a:t>
</a:t>
                    </a:r>
                    <a:fld id="{AB76CE49-822D-4C08-A78A-355F660838E6}" type="VALUE">
                      <a:rPr lang="en-US" sz="2000" baseline="0"/>
                      <a:pPr>
                        <a:defRPr b="1">
                          <a:latin typeface="Aptos Display" panose="020B0004020202020204" pitchFamily="34" charset="0"/>
                        </a:defRPr>
                      </a:pPr>
                      <a:t>[VALUE]</a:t>
                    </a:fld>
                    <a:r>
                      <a:rPr lang="en-US" sz="2000" baseline="0" dirty="0"/>
                      <a:t>
</a:t>
                    </a:r>
                    <a:fld id="{BDF40CC6-C989-43F2-AEE4-9F1970AC14FA}" type="PERCENTAGE">
                      <a:rPr lang="en-US" sz="2000" baseline="0"/>
                      <a:pPr>
                        <a:defRPr b="1">
                          <a:latin typeface="Aptos Display" panose="020B0004020202020204" pitchFamily="34" charset="0"/>
                        </a:defRPr>
                      </a:pPr>
                      <a:t>[PERCENTAGE]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Aptos Display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954844864595304"/>
                      <c:h val="0.192763419713053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6B-4782-9A5B-4B000298A0C7}"/>
                </c:ext>
              </c:extLst>
            </c:dLbl>
            <c:dLbl>
              <c:idx val="2"/>
              <c:layout>
                <c:manualLayout>
                  <c:x val="9.0170590906793829E-2"/>
                  <c:y val="6.8858407645821578E-3"/>
                </c:manualLayout>
              </c:layout>
              <c:tx>
                <c:rich>
                  <a:bodyPr/>
                  <a:lstStyle/>
                  <a:p>
                    <a:fld id="{65D4DFED-756B-4B56-9CAC-2A0F01E256ED}" type="CATEGORYNAME">
                      <a:rPr lang="en-US" sz="2000"/>
                      <a:pPr/>
                      <a:t>[CATEGORY NAME]</a:t>
                    </a:fld>
                    <a:r>
                      <a:rPr lang="en-US" sz="2000" baseline="0" dirty="0"/>
                      <a:t>
</a:t>
                    </a:r>
                    <a:fld id="{35186C16-A85B-4944-B7E8-2A5DEF371CCE}" type="VALUE">
                      <a:rPr lang="en-US" sz="2000" baseline="0"/>
                      <a:pPr/>
                      <a:t>[VALUE]</a:t>
                    </a:fld>
                    <a:r>
                      <a:rPr lang="en-US" sz="2000" baseline="0" dirty="0"/>
                      <a:t>
</a:t>
                    </a:r>
                    <a:fld id="{A92856BB-CFB6-4FB9-8AAD-FA9A508B5D82}" type="PERCENTAGE">
                      <a:rPr lang="en-US" sz="2000" baseline="0"/>
                      <a:pPr/>
                      <a:t>[PERCENTAGE]</a:t>
                    </a:fld>
                    <a:endParaRPr lang="en-US" sz="20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035909889204481"/>
                      <c:h val="0.209499046296460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6B-4782-9A5B-4B000298A0C7}"/>
                </c:ext>
              </c:extLst>
            </c:dLbl>
            <c:dLbl>
              <c:idx val="3"/>
              <c:layout>
                <c:manualLayout>
                  <c:x val="0.13405030246525429"/>
                  <c:y val="3.2133592232728964E-2"/>
                </c:manualLayout>
              </c:layout>
              <c:tx>
                <c:rich>
                  <a:bodyPr/>
                  <a:lstStyle/>
                  <a:p>
                    <a:fld id="{848F2D0C-B4E6-457B-BF18-19395FD052F8}" type="CATEGORYNAME">
                      <a:rPr lang="en-US" sz="2000"/>
                      <a:pPr/>
                      <a:t>[CATEGORY NAME]</a:t>
                    </a:fld>
                    <a:r>
                      <a:rPr lang="en-US" sz="2200" baseline="0" dirty="0"/>
                      <a:t>
</a:t>
                    </a:r>
                    <a:fld id="{200219E4-A27B-4739-B439-FDEAA8086D91}" type="VALUE">
                      <a:rPr lang="en-US" sz="2000"/>
                      <a:pPr/>
                      <a:t>[VALUE]</a:t>
                    </a:fld>
                    <a:r>
                      <a:rPr lang="en-US" sz="2200" baseline="0" dirty="0"/>
                      <a:t>
</a:t>
                    </a:r>
                    <a:fld id="{1CF13763-2C4D-4486-B699-6916B5B8BAA2}" type="PERCENTAGE">
                      <a:rPr lang="en-US" sz="2200" baseline="0"/>
                      <a:pPr/>
                      <a:t>[PERCENTAGE]</a:t>
                    </a:fld>
                    <a:endParaRPr lang="en-US" sz="22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57876021768822"/>
                      <c:h val="0.209499046296460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56B-4782-9A5B-4B000298A0C7}"/>
                </c:ext>
              </c:extLst>
            </c:dLbl>
            <c:dLbl>
              <c:idx val="4"/>
              <c:layout>
                <c:manualLayout>
                  <c:x val="6.1541250189718191E-2"/>
                  <c:y val="-6.32514007351306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ptos Display" panose="020B0004020202020204" pitchFamily="34" charset="0"/>
                        <a:ea typeface="+mn-ea"/>
                        <a:cs typeface="+mn-cs"/>
                      </a:defRPr>
                    </a:pPr>
                    <a:fld id="{D1B2F741-E68F-4480-879D-E6056AA436CE}" type="CATEGORYNAME">
                      <a:rPr lang="en-US" sz="2000"/>
                      <a:pPr>
                        <a:defRPr sz="2000" b="1">
                          <a:latin typeface="Aptos Display" panose="020B00040202020202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/>
                      <a:t>
</a:t>
                    </a:r>
                    <a:fld id="{5FB7FAAA-9AFC-4B70-9578-321D72604489}" type="VALUE">
                      <a:rPr lang="en-US" sz="2000" baseline="0"/>
                      <a:pPr>
                        <a:defRPr sz="2000" b="1">
                          <a:latin typeface="Aptos Display" panose="020B0004020202020204" pitchFamily="34" charset="0"/>
                        </a:defRPr>
                      </a:pPr>
                      <a:t>[VALUE]</a:t>
                    </a:fld>
                    <a:r>
                      <a:rPr lang="en-US" sz="2000" baseline="0" dirty="0"/>
                      <a:t>
</a:t>
                    </a:r>
                    <a:fld id="{019202E6-7BD9-49AB-A5FB-EF6A1E2AC947}" type="PERCENTAGE">
                      <a:rPr lang="en-US" sz="2000" baseline="0"/>
                      <a:pPr>
                        <a:defRPr sz="2000" b="1">
                          <a:latin typeface="Aptos Display" panose="020B0004020202020204" pitchFamily="34" charset="0"/>
                        </a:defRPr>
                      </a:pPr>
                      <a:t>[PERCENTAGE]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ptos Display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21486958218598"/>
                      <c:h val="0.209499046296460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6B-4782-9A5B-4B000298A0C7}"/>
                </c:ext>
              </c:extLst>
            </c:dLbl>
            <c:dLbl>
              <c:idx val="5"/>
              <c:layout>
                <c:manualLayout>
                  <c:x val="-1.3393814717945512E-2"/>
                  <c:y val="-2.75856534938586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ptos Display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770976344832072"/>
                      <c:h val="0.193471874872360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56B-4782-9A5B-4B000298A0C7}"/>
                </c:ext>
              </c:extLst>
            </c:dLbl>
            <c:dLbl>
              <c:idx val="6"/>
              <c:layout>
                <c:manualLayout>
                  <c:x val="-6.3211335400359919E-2"/>
                  <c:y val="-0.28618416653322892"/>
                </c:manualLayout>
              </c:layout>
              <c:tx>
                <c:rich>
                  <a:bodyPr/>
                  <a:lstStyle/>
                  <a:p>
                    <a:fld id="{9070FD64-0812-4863-B302-12252C4AEE73}" type="CATEGORYNAME">
                      <a:rPr lang="en-US" sz="2000"/>
                      <a:pPr/>
                      <a:t>[CATEGORY NAME]</a:t>
                    </a:fld>
                    <a:r>
                      <a:rPr lang="en-US" sz="2000" dirty="0"/>
                      <a:t>
</a:t>
                    </a:r>
                    <a:fld id="{7F3D6E0A-D779-4085-9A2E-EACDC7E1DAAD}" type="VALUE">
                      <a:rPr lang="en-US" sz="2000"/>
                      <a:pPr/>
                      <a:t>[VALUE]</a:t>
                    </a:fld>
                    <a:r>
                      <a:rPr lang="en-US" sz="2000" dirty="0"/>
                      <a:t>
</a:t>
                    </a:r>
                    <a:fld id="{DDEFA9C2-4A22-4A3D-AD31-0125F7DEBA3A}" type="PERCENTAGE">
                      <a:rPr lang="en-US" sz="2000"/>
                      <a:pPr/>
                      <a:t>[PERCENTAGE]</a:t>
                    </a:fld>
                    <a:endParaRPr lang="en-US" sz="20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894395177901605"/>
                      <c:h val="0.239337298031542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56B-4782-9A5B-4B000298A0C7}"/>
                </c:ext>
              </c:extLst>
            </c:dLbl>
            <c:dLbl>
              <c:idx val="8"/>
              <c:layout>
                <c:manualLayout>
                  <c:x val="-0.20327670307596066"/>
                  <c:y val="4.86126372141784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6B-4782-9A5B-4B000298A0C7}"/>
                </c:ext>
              </c:extLst>
            </c:dLbl>
            <c:dLbl>
              <c:idx val="9"/>
              <c:layout>
                <c:manualLayout>
                  <c:x val="-0.19085423788798528"/>
                  <c:y val="-2.2876535159613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6B-4782-9A5B-4B000298A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7"/>
                <c:pt idx="0">
                  <c:v>Capital Fund</c:v>
                </c:pt>
                <c:pt idx="1">
                  <c:v>Measure M</c:v>
                </c:pt>
                <c:pt idx="2">
                  <c:v>Prop C</c:v>
                </c:pt>
                <c:pt idx="3">
                  <c:v>Sewer Fund</c:v>
                </c:pt>
                <c:pt idx="4">
                  <c:v>Water Fund</c:v>
                </c:pt>
                <c:pt idx="5">
                  <c:v>Transportation</c:v>
                </c:pt>
                <c:pt idx="6">
                  <c:v>Other</c:v>
                </c:pt>
              </c:strCache>
            </c:strRef>
          </c:cat>
          <c:val>
            <c:numRef>
              <c:f>Sheet1!$B$2:$B$9</c:f>
              <c:numCache>
                <c:formatCode>"$"#,##0_);[Red]\("$"#,##0\)</c:formatCode>
                <c:ptCount val="7"/>
                <c:pt idx="0">
                  <c:v>4711700</c:v>
                </c:pt>
                <c:pt idx="1">
                  <c:v>1000000</c:v>
                </c:pt>
                <c:pt idx="2">
                  <c:v>1185000</c:v>
                </c:pt>
                <c:pt idx="3">
                  <c:v>1450000</c:v>
                </c:pt>
                <c:pt idx="4">
                  <c:v>2700000</c:v>
                </c:pt>
                <c:pt idx="5">
                  <c:v>200000</c:v>
                </c:pt>
                <c:pt idx="6">
                  <c:v>12833000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6B-4782-9A5B-4B000298A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2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45D55-6C88-4A62-A255-6C0DBDE511D0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4B0500-4334-4D57-B0BF-8DB4379AC5AE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0" y="1077638"/>
          <a:ext cx="7163359" cy="687960"/>
        </a:xfrm>
        <a:prstGeom prst="roundRect">
          <a:avLst/>
        </a:prstGeom>
        <a:solidFill>
          <a:sysClr val="window" lastClr="FFFFFF"/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cap="all" baseline="0" dirty="0"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FY 2024-25 General Fund ESTIMATES</a:t>
          </a:r>
        </a:p>
      </dgm:t>
    </dgm:pt>
    <dgm:pt modelId="{CA2B6A29-AA50-4ECD-8025-CE125447D03E}" type="parTrans" cxnId="{06823C99-80BC-4A0C-898A-8F034E4201B3}">
      <dgm:prSet/>
      <dgm:spPr/>
      <dgm:t>
        <a:bodyPr/>
        <a:lstStyle/>
        <a:p>
          <a:endParaRPr lang="en-US" sz="3200"/>
        </a:p>
      </dgm:t>
    </dgm:pt>
    <dgm:pt modelId="{8C7D5163-4D73-4262-ACF6-CB9311D462D7}" type="sibTrans" cxnId="{06823C99-80BC-4A0C-898A-8F034E4201B3}">
      <dgm:prSet/>
      <dgm:spPr/>
      <dgm:t>
        <a:bodyPr/>
        <a:lstStyle/>
        <a:p>
          <a:endParaRPr lang="en-US"/>
        </a:p>
      </dgm:t>
    </dgm:pt>
    <dgm:pt modelId="{0492AAE6-DD70-4E5B-99BB-D961D07E0EF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0" y="1845749"/>
          <a:ext cx="7163359" cy="687960"/>
        </a:xfrm>
        <a:prstGeom prst="roundRect">
          <a:avLst/>
        </a:prstGeom>
        <a:solidFill>
          <a:sysClr val="window" lastClr="FFFFFF"/>
        </a:solidFill>
        <a:ln w="1905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cap="all" baseline="0" dirty="0"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FY 2025-26 Proposed Budget</a:t>
          </a:r>
        </a:p>
      </dgm:t>
    </dgm:pt>
    <dgm:pt modelId="{08D5ACC0-4B14-4F1E-9359-D1A574467C97}" type="parTrans" cxnId="{6DBF31A3-56D2-4BED-841D-76234DBE4B79}">
      <dgm:prSet/>
      <dgm:spPr/>
      <dgm:t>
        <a:bodyPr/>
        <a:lstStyle/>
        <a:p>
          <a:endParaRPr lang="en-US" sz="3200"/>
        </a:p>
      </dgm:t>
    </dgm:pt>
    <dgm:pt modelId="{25DA5E13-ADE0-4B20-9575-FA93410D31B9}" type="sibTrans" cxnId="{6DBF31A3-56D2-4BED-841D-76234DBE4B79}">
      <dgm:prSet/>
      <dgm:spPr/>
      <dgm:t>
        <a:bodyPr/>
        <a:lstStyle/>
        <a:p>
          <a:endParaRPr lang="en-US"/>
        </a:p>
      </dgm:t>
    </dgm:pt>
    <dgm:pt modelId="{3D5E6961-5BBF-432C-8425-592302631C5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0" y="3383142"/>
          <a:ext cx="7163359" cy="687960"/>
        </a:xfrm>
        <a:prstGeom prst="roundRect">
          <a:avLst/>
        </a:prstGeom>
        <a:solidFill>
          <a:sysClr val="window" lastClr="FFFFFF"/>
        </a:solidFill>
        <a:ln w="1905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cap="all" baseline="0" dirty="0"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FY 2025-26 Capital &amp; Equipment Funds</a:t>
          </a:r>
        </a:p>
      </dgm:t>
    </dgm:pt>
    <dgm:pt modelId="{3EA79579-88F1-413F-82DB-4E3E689995BF}" type="sibTrans" cxnId="{77F01A20-005C-4F04-8381-A02407248186}">
      <dgm:prSet/>
      <dgm:spPr/>
      <dgm:t>
        <a:bodyPr/>
        <a:lstStyle/>
        <a:p>
          <a:endParaRPr lang="en-US"/>
        </a:p>
      </dgm:t>
    </dgm:pt>
    <dgm:pt modelId="{7F3D4D14-6ADA-45B0-B0DA-5F3E3848465E}" type="parTrans" cxnId="{77F01A20-005C-4F04-8381-A02407248186}">
      <dgm:prSet/>
      <dgm:spPr/>
      <dgm:t>
        <a:bodyPr/>
        <a:lstStyle/>
        <a:p>
          <a:endParaRPr lang="en-US" sz="3200"/>
        </a:p>
      </dgm:t>
    </dgm:pt>
    <dgm:pt modelId="{55D8C209-1CFB-4D05-AD86-7BE51FAE38E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2613119"/>
          <a:ext cx="7163359" cy="687960"/>
        </a:xfrm>
        <a:prstGeom prst="roundRect">
          <a:avLst/>
        </a:prstGeom>
        <a:solidFill>
          <a:sysClr val="window" lastClr="FFFFFF"/>
        </a:solidFill>
        <a:ln w="19050" cap="flat" cmpd="sng" algn="ctr">
          <a:solidFill>
            <a:srgbClr val="5B9BD5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cap="all" baseline="0" dirty="0"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New Programs</a:t>
          </a:r>
        </a:p>
      </dgm:t>
    </dgm:pt>
    <dgm:pt modelId="{A1092C39-86CE-4B10-872D-1915A610A8FF}" type="parTrans" cxnId="{DDEDFC8D-F6D3-4411-9996-BC775BFFE6D9}">
      <dgm:prSet/>
      <dgm:spPr/>
      <dgm:t>
        <a:bodyPr/>
        <a:lstStyle/>
        <a:p>
          <a:endParaRPr lang="en-US"/>
        </a:p>
      </dgm:t>
    </dgm:pt>
    <dgm:pt modelId="{C098DCE1-D5AD-4452-8CD3-92DDC4EED93B}" type="sibTrans" cxnId="{DDEDFC8D-F6D3-4411-9996-BC775BFFE6D9}">
      <dgm:prSet/>
      <dgm:spPr/>
      <dgm:t>
        <a:bodyPr/>
        <a:lstStyle/>
        <a:p>
          <a:endParaRPr lang="en-US"/>
        </a:p>
      </dgm:t>
    </dgm:pt>
    <dgm:pt modelId="{DDCCA1ED-1D38-4FD2-A4BC-35E29876C7B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0" y="4174716"/>
          <a:ext cx="7163359" cy="687960"/>
        </a:xfrm>
        <a:prstGeom prst="roundRect">
          <a:avLst/>
        </a:prstGeom>
        <a:solidFill>
          <a:sysClr val="window" lastClr="FFFFFF"/>
        </a:solidFill>
        <a:ln w="19050" cap="flat" cmpd="sng" algn="ctr">
          <a:solidFill>
            <a:srgbClr val="4472C4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cap="all" baseline="0" dirty="0"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Budget Challenges</a:t>
          </a:r>
        </a:p>
      </dgm:t>
    </dgm:pt>
    <dgm:pt modelId="{E5241EFE-63B0-4ADD-995A-23F93F8C5516}" type="parTrans" cxnId="{EADD2AE4-216B-402B-82E4-24FB9B42024D}">
      <dgm:prSet/>
      <dgm:spPr/>
      <dgm:t>
        <a:bodyPr/>
        <a:lstStyle/>
        <a:p>
          <a:endParaRPr lang="en-US"/>
        </a:p>
      </dgm:t>
    </dgm:pt>
    <dgm:pt modelId="{74E3E75F-EB56-409B-8083-E9AE59596FCA}" type="sibTrans" cxnId="{EADD2AE4-216B-402B-82E4-24FB9B42024D}">
      <dgm:prSet/>
      <dgm:spPr/>
      <dgm:t>
        <a:bodyPr/>
        <a:lstStyle/>
        <a:p>
          <a:endParaRPr lang="en-US"/>
        </a:p>
      </dgm:t>
    </dgm:pt>
    <dgm:pt modelId="{CCAD9AB0-9240-48C8-8047-FCDB97BBD9A2}" type="pres">
      <dgm:prSet presAssocID="{6A045D55-6C88-4A62-A255-6C0DBDE511D0}" presName="linear" presStyleCnt="0">
        <dgm:presLayoutVars>
          <dgm:animLvl val="lvl"/>
          <dgm:resizeHandles val="exact"/>
        </dgm:presLayoutVars>
      </dgm:prSet>
      <dgm:spPr/>
    </dgm:pt>
    <dgm:pt modelId="{B4A77D86-0C07-4F20-B2E7-F8284131E213}" type="pres">
      <dgm:prSet presAssocID="{104B0500-4334-4D57-B0BF-8DB4379AC5AE}" presName="parentText" presStyleLbl="node1" presStyleIdx="0" presStyleCnt="5" custLinFactNeighborY="-52134">
        <dgm:presLayoutVars>
          <dgm:chMax val="0"/>
          <dgm:bulletEnabled val="1"/>
        </dgm:presLayoutVars>
      </dgm:prSet>
      <dgm:spPr/>
    </dgm:pt>
    <dgm:pt modelId="{DB533322-B229-4407-8201-119BCEDABC15}" type="pres">
      <dgm:prSet presAssocID="{8C7D5163-4D73-4262-ACF6-CB9311D462D7}" presName="spacer" presStyleCnt="0"/>
      <dgm:spPr/>
    </dgm:pt>
    <dgm:pt modelId="{75017E0D-8C1D-497B-95ED-807993F8ED67}" type="pres">
      <dgm:prSet presAssocID="{0492AAE6-DD70-4E5B-99BB-D961D07E0EF2}" presName="parentText" presStyleLbl="node1" presStyleIdx="1" presStyleCnt="5" custLinFactNeighborX="-168" custLinFactNeighborY="-52741">
        <dgm:presLayoutVars>
          <dgm:chMax val="0"/>
          <dgm:bulletEnabled val="1"/>
        </dgm:presLayoutVars>
      </dgm:prSet>
      <dgm:spPr/>
    </dgm:pt>
    <dgm:pt modelId="{6BA123E2-A2C9-4274-A11B-05757DBC379F}" type="pres">
      <dgm:prSet presAssocID="{25DA5E13-ADE0-4B20-9575-FA93410D31B9}" presName="spacer" presStyleCnt="0"/>
      <dgm:spPr/>
    </dgm:pt>
    <dgm:pt modelId="{B205E22C-8729-472E-932D-B243F45F79EF}" type="pres">
      <dgm:prSet presAssocID="{3D5E6961-5BBF-432C-8425-592302631C56}" presName="parentText" presStyleLbl="node1" presStyleIdx="2" presStyleCnt="5" custLinFactY="93846" custLinFactNeighborY="100000">
        <dgm:presLayoutVars>
          <dgm:chMax val="0"/>
          <dgm:bulletEnabled val="1"/>
        </dgm:presLayoutVars>
      </dgm:prSet>
      <dgm:spPr/>
    </dgm:pt>
    <dgm:pt modelId="{39D9D7E0-034F-4CD0-85FF-463AA8902DE4}" type="pres">
      <dgm:prSet presAssocID="{3EA79579-88F1-413F-82DB-4E3E689995BF}" presName="spacer" presStyleCnt="0"/>
      <dgm:spPr/>
    </dgm:pt>
    <dgm:pt modelId="{F75FC84D-1994-4CE7-89AE-94E56F9F8A6C}" type="pres">
      <dgm:prSet presAssocID="{55D8C209-1CFB-4D05-AD86-7BE51FAE38E9}" presName="parentText" presStyleLbl="node1" presStyleIdx="3" presStyleCnt="5" custLinFactY="-100000" custLinFactNeighborY="-154266">
        <dgm:presLayoutVars>
          <dgm:chMax val="0"/>
          <dgm:bulletEnabled val="1"/>
        </dgm:presLayoutVars>
      </dgm:prSet>
      <dgm:spPr/>
    </dgm:pt>
    <dgm:pt modelId="{16C3C4E4-C306-4001-B9F6-9BF7EADB899E}" type="pres">
      <dgm:prSet presAssocID="{C098DCE1-D5AD-4452-8CD3-92DDC4EED93B}" presName="spacer" presStyleCnt="0"/>
      <dgm:spPr/>
    </dgm:pt>
    <dgm:pt modelId="{D94086C6-5D27-4BA5-B71E-ECA7095CB1FC}" type="pres">
      <dgm:prSet presAssocID="{DDCCA1ED-1D38-4FD2-A4BC-35E29876C7B4}" presName="parentText" presStyleLbl="node1" presStyleIdx="4" presStyleCnt="5" custLinFactNeighborX="-1747" custLinFactNeighborY="-24012">
        <dgm:presLayoutVars>
          <dgm:chMax val="0"/>
          <dgm:bulletEnabled val="1"/>
        </dgm:presLayoutVars>
      </dgm:prSet>
      <dgm:spPr/>
    </dgm:pt>
  </dgm:ptLst>
  <dgm:cxnLst>
    <dgm:cxn modelId="{E4FC8013-569E-4EC5-A680-EC8AD15F859C}" type="presOf" srcId="{6A045D55-6C88-4A62-A255-6C0DBDE511D0}" destId="{CCAD9AB0-9240-48C8-8047-FCDB97BBD9A2}" srcOrd="0" destOrd="0" presId="urn:microsoft.com/office/officeart/2005/8/layout/vList2"/>
    <dgm:cxn modelId="{77F01A20-005C-4F04-8381-A02407248186}" srcId="{6A045D55-6C88-4A62-A255-6C0DBDE511D0}" destId="{3D5E6961-5BBF-432C-8425-592302631C56}" srcOrd="2" destOrd="0" parTransId="{7F3D4D14-6ADA-45B0-B0DA-5F3E3848465E}" sibTransId="{3EA79579-88F1-413F-82DB-4E3E689995BF}"/>
    <dgm:cxn modelId="{71278E5B-BFE0-4709-900A-4116A613716E}" type="presOf" srcId="{104B0500-4334-4D57-B0BF-8DB4379AC5AE}" destId="{B4A77D86-0C07-4F20-B2E7-F8284131E213}" srcOrd="0" destOrd="0" presId="urn:microsoft.com/office/officeart/2005/8/layout/vList2"/>
    <dgm:cxn modelId="{13C49D58-BE75-4B5D-A937-612D337149C4}" type="presOf" srcId="{DDCCA1ED-1D38-4FD2-A4BC-35E29876C7B4}" destId="{D94086C6-5D27-4BA5-B71E-ECA7095CB1FC}" srcOrd="0" destOrd="0" presId="urn:microsoft.com/office/officeart/2005/8/layout/vList2"/>
    <dgm:cxn modelId="{E89B7787-C436-4B1F-A40E-4F1FF61EEFD6}" type="presOf" srcId="{0492AAE6-DD70-4E5B-99BB-D961D07E0EF2}" destId="{75017E0D-8C1D-497B-95ED-807993F8ED67}" srcOrd="0" destOrd="0" presId="urn:microsoft.com/office/officeart/2005/8/layout/vList2"/>
    <dgm:cxn modelId="{DDEDFC8D-F6D3-4411-9996-BC775BFFE6D9}" srcId="{6A045D55-6C88-4A62-A255-6C0DBDE511D0}" destId="{55D8C209-1CFB-4D05-AD86-7BE51FAE38E9}" srcOrd="3" destOrd="0" parTransId="{A1092C39-86CE-4B10-872D-1915A610A8FF}" sibTransId="{C098DCE1-D5AD-4452-8CD3-92DDC4EED93B}"/>
    <dgm:cxn modelId="{06823C99-80BC-4A0C-898A-8F034E4201B3}" srcId="{6A045D55-6C88-4A62-A255-6C0DBDE511D0}" destId="{104B0500-4334-4D57-B0BF-8DB4379AC5AE}" srcOrd="0" destOrd="0" parTransId="{CA2B6A29-AA50-4ECD-8025-CE125447D03E}" sibTransId="{8C7D5163-4D73-4262-ACF6-CB9311D462D7}"/>
    <dgm:cxn modelId="{6DBF31A3-56D2-4BED-841D-76234DBE4B79}" srcId="{6A045D55-6C88-4A62-A255-6C0DBDE511D0}" destId="{0492AAE6-DD70-4E5B-99BB-D961D07E0EF2}" srcOrd="1" destOrd="0" parTransId="{08D5ACC0-4B14-4F1E-9359-D1A574467C97}" sibTransId="{25DA5E13-ADE0-4B20-9575-FA93410D31B9}"/>
    <dgm:cxn modelId="{E175FCB2-2E77-43FD-9B01-ACA35D399420}" type="presOf" srcId="{55D8C209-1CFB-4D05-AD86-7BE51FAE38E9}" destId="{F75FC84D-1994-4CE7-89AE-94E56F9F8A6C}" srcOrd="0" destOrd="0" presId="urn:microsoft.com/office/officeart/2005/8/layout/vList2"/>
    <dgm:cxn modelId="{01F7DBDA-B06F-4BED-94EC-7B3D7F1369D3}" type="presOf" srcId="{3D5E6961-5BBF-432C-8425-592302631C56}" destId="{B205E22C-8729-472E-932D-B243F45F79EF}" srcOrd="0" destOrd="0" presId="urn:microsoft.com/office/officeart/2005/8/layout/vList2"/>
    <dgm:cxn modelId="{EADD2AE4-216B-402B-82E4-24FB9B42024D}" srcId="{6A045D55-6C88-4A62-A255-6C0DBDE511D0}" destId="{DDCCA1ED-1D38-4FD2-A4BC-35E29876C7B4}" srcOrd="4" destOrd="0" parTransId="{E5241EFE-63B0-4ADD-995A-23F93F8C5516}" sibTransId="{74E3E75F-EB56-409B-8083-E9AE59596FCA}"/>
    <dgm:cxn modelId="{E1C8F484-C65E-4277-99C6-99C1F895CA78}" type="presParOf" srcId="{CCAD9AB0-9240-48C8-8047-FCDB97BBD9A2}" destId="{B4A77D86-0C07-4F20-B2E7-F8284131E213}" srcOrd="0" destOrd="0" presId="urn:microsoft.com/office/officeart/2005/8/layout/vList2"/>
    <dgm:cxn modelId="{8846A668-67B5-47D3-A909-9B37865845B4}" type="presParOf" srcId="{CCAD9AB0-9240-48C8-8047-FCDB97BBD9A2}" destId="{DB533322-B229-4407-8201-119BCEDABC15}" srcOrd="1" destOrd="0" presId="urn:microsoft.com/office/officeart/2005/8/layout/vList2"/>
    <dgm:cxn modelId="{5B444D87-92A6-4D8D-8CE7-0073C5B1FFCE}" type="presParOf" srcId="{CCAD9AB0-9240-48C8-8047-FCDB97BBD9A2}" destId="{75017E0D-8C1D-497B-95ED-807993F8ED67}" srcOrd="2" destOrd="0" presId="urn:microsoft.com/office/officeart/2005/8/layout/vList2"/>
    <dgm:cxn modelId="{1AB60B7E-AED7-49E0-8168-7E07A5BEEFE7}" type="presParOf" srcId="{CCAD9AB0-9240-48C8-8047-FCDB97BBD9A2}" destId="{6BA123E2-A2C9-4274-A11B-05757DBC379F}" srcOrd="3" destOrd="0" presId="urn:microsoft.com/office/officeart/2005/8/layout/vList2"/>
    <dgm:cxn modelId="{FC1E5473-0CAE-4EE5-805A-F822C3A21D33}" type="presParOf" srcId="{CCAD9AB0-9240-48C8-8047-FCDB97BBD9A2}" destId="{B205E22C-8729-472E-932D-B243F45F79EF}" srcOrd="4" destOrd="0" presId="urn:microsoft.com/office/officeart/2005/8/layout/vList2"/>
    <dgm:cxn modelId="{853EC6C3-46B7-4591-A874-8C17C5819647}" type="presParOf" srcId="{CCAD9AB0-9240-48C8-8047-FCDB97BBD9A2}" destId="{39D9D7E0-034F-4CD0-85FF-463AA8902DE4}" srcOrd="5" destOrd="0" presId="urn:microsoft.com/office/officeart/2005/8/layout/vList2"/>
    <dgm:cxn modelId="{224175DB-88C6-4277-A714-6372BC62A35C}" type="presParOf" srcId="{CCAD9AB0-9240-48C8-8047-FCDB97BBD9A2}" destId="{F75FC84D-1994-4CE7-89AE-94E56F9F8A6C}" srcOrd="6" destOrd="0" presId="urn:microsoft.com/office/officeart/2005/8/layout/vList2"/>
    <dgm:cxn modelId="{0D2A9757-23A8-4711-8DF6-3050C0B3EB63}" type="presParOf" srcId="{CCAD9AB0-9240-48C8-8047-FCDB97BBD9A2}" destId="{16C3C4E4-C306-4001-B9F6-9BF7EADB899E}" srcOrd="7" destOrd="0" presId="urn:microsoft.com/office/officeart/2005/8/layout/vList2"/>
    <dgm:cxn modelId="{C7CDC284-DB91-4015-ACF7-03F0C0A3CDEB}" type="presParOf" srcId="{CCAD9AB0-9240-48C8-8047-FCDB97BBD9A2}" destId="{D94086C6-5D27-4BA5-B71E-ECA7095CB1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B77DFF-D0AC-4C4D-BA57-C14FAECA56E8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9541A7-D275-4AFC-9E2D-3489DA9027B4}">
      <dgm:prSet/>
      <dgm:spPr>
        <a:xfrm>
          <a:off x="3169" y="694635"/>
          <a:ext cx="2514623" cy="1508774"/>
        </a:xfrm>
        <a:solidFill>
          <a:schemeClr val="accent6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Surveillance Trailers $106,400</a:t>
          </a:r>
        </a:p>
      </dgm:t>
    </dgm:pt>
    <dgm:pt modelId="{497882E7-7B1D-47FE-92D1-70BBE08CB8AF}" type="parTrans" cxnId="{4AC82C2E-A604-449E-8584-518220D78DEE}">
      <dgm:prSet/>
      <dgm:spPr/>
      <dgm:t>
        <a:bodyPr/>
        <a:lstStyle/>
        <a:p>
          <a:endParaRPr lang="en-US"/>
        </a:p>
      </dgm:t>
    </dgm:pt>
    <dgm:pt modelId="{18A1836C-93A0-426B-B709-93AECCEE2123}" type="sibTrans" cxnId="{4AC82C2E-A604-449E-8584-518220D78DEE}">
      <dgm:prSet/>
      <dgm:spPr/>
      <dgm:t>
        <a:bodyPr/>
        <a:lstStyle/>
        <a:p>
          <a:endParaRPr lang="en-US"/>
        </a:p>
      </dgm:t>
    </dgm:pt>
    <dgm:pt modelId="{4F3F347A-A91B-4F59-9604-9A6F00730E14}">
      <dgm:prSet/>
      <dgm:spPr>
        <a:xfrm>
          <a:off x="2769255" y="694635"/>
          <a:ext cx="2514623" cy="1508774"/>
        </a:xfrm>
        <a:solidFill>
          <a:srgbClr val="00B0F0"/>
        </a:solidFill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Water Vehicle Replacement $636,900</a:t>
          </a:r>
        </a:p>
      </dgm:t>
    </dgm:pt>
    <dgm:pt modelId="{78BD4F17-9508-48EF-B504-921A7017EFBE}" type="parTrans" cxnId="{36526A37-0DCF-4D70-BFA2-F64C7742AF90}">
      <dgm:prSet/>
      <dgm:spPr/>
      <dgm:t>
        <a:bodyPr/>
        <a:lstStyle/>
        <a:p>
          <a:endParaRPr lang="en-US"/>
        </a:p>
      </dgm:t>
    </dgm:pt>
    <dgm:pt modelId="{554B4F29-99E0-4615-993B-9C5B9E201491}" type="sibTrans" cxnId="{36526A37-0DCF-4D70-BFA2-F64C7742AF90}">
      <dgm:prSet/>
      <dgm:spPr/>
      <dgm:t>
        <a:bodyPr/>
        <a:lstStyle/>
        <a:p>
          <a:endParaRPr lang="en-US"/>
        </a:p>
      </dgm:t>
    </dgm:pt>
    <dgm:pt modelId="{02878F01-062A-46A8-99AA-75CABE6860D1}">
      <dgm:prSet/>
      <dgm:spPr>
        <a:xfrm>
          <a:off x="5535342" y="694635"/>
          <a:ext cx="2514623" cy="1508774"/>
        </a:xfrm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Police Vehicle Replacement $451,100</a:t>
          </a:r>
        </a:p>
      </dgm:t>
    </dgm:pt>
    <dgm:pt modelId="{85042209-71D4-4D7D-8EAC-B15C0BC493C7}" type="parTrans" cxnId="{098F582B-9FEF-42AB-A49A-90361EA70E4A}">
      <dgm:prSet/>
      <dgm:spPr/>
      <dgm:t>
        <a:bodyPr/>
        <a:lstStyle/>
        <a:p>
          <a:endParaRPr lang="en-US"/>
        </a:p>
      </dgm:t>
    </dgm:pt>
    <dgm:pt modelId="{334B2851-8420-4F81-A0B2-86E1110CC789}" type="sibTrans" cxnId="{098F582B-9FEF-42AB-A49A-90361EA70E4A}">
      <dgm:prSet/>
      <dgm:spPr/>
      <dgm:t>
        <a:bodyPr/>
        <a:lstStyle/>
        <a:p>
          <a:endParaRPr lang="en-US"/>
        </a:p>
      </dgm:t>
    </dgm:pt>
    <dgm:pt modelId="{00307008-7597-49D3-8A0C-F8F7E8A07472}">
      <dgm:prSet/>
      <dgm:spPr>
        <a:xfrm>
          <a:off x="8301428" y="694635"/>
          <a:ext cx="2514623" cy="1508774"/>
        </a:xfrm>
        <a:solidFill>
          <a:schemeClr val="accent6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Streets Vehicle Replacement $273,700</a:t>
          </a:r>
        </a:p>
      </dgm:t>
    </dgm:pt>
    <dgm:pt modelId="{7AC1E423-4366-486B-8DC0-B923B19104C9}" type="parTrans" cxnId="{3C446247-95B7-4A1E-9F35-884FE98F7359}">
      <dgm:prSet/>
      <dgm:spPr/>
      <dgm:t>
        <a:bodyPr/>
        <a:lstStyle/>
        <a:p>
          <a:endParaRPr lang="en-US"/>
        </a:p>
      </dgm:t>
    </dgm:pt>
    <dgm:pt modelId="{B46ABA5F-B089-4B0A-92E1-C2227D2D981F}" type="sibTrans" cxnId="{3C446247-95B7-4A1E-9F35-884FE98F7359}">
      <dgm:prSet/>
      <dgm:spPr/>
      <dgm:t>
        <a:bodyPr/>
        <a:lstStyle/>
        <a:p>
          <a:endParaRPr lang="en-US"/>
        </a:p>
      </dgm:t>
    </dgm:pt>
    <dgm:pt modelId="{3DD51572-EE3C-47FE-BD80-CC8DB257F121}">
      <dgm:prSet/>
      <dgm:spPr>
        <a:xfrm>
          <a:off x="1386212" y="2454872"/>
          <a:ext cx="2514623" cy="1508774"/>
        </a:xfrm>
        <a:solidFill>
          <a:schemeClr val="accent4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Radio Replacement $460,000</a:t>
          </a:r>
        </a:p>
      </dgm:t>
    </dgm:pt>
    <dgm:pt modelId="{A103A617-12EE-415C-B2D9-24E0894C41FF}" type="parTrans" cxnId="{4E5B7F17-511C-4224-9204-8A102E63946A}">
      <dgm:prSet/>
      <dgm:spPr/>
      <dgm:t>
        <a:bodyPr/>
        <a:lstStyle/>
        <a:p>
          <a:endParaRPr lang="en-US"/>
        </a:p>
      </dgm:t>
    </dgm:pt>
    <dgm:pt modelId="{D5C2321B-7E4A-4C70-8730-A96AFDE4E5A4}" type="sibTrans" cxnId="{4E5B7F17-511C-4224-9204-8A102E63946A}">
      <dgm:prSet/>
      <dgm:spPr/>
      <dgm:t>
        <a:bodyPr/>
        <a:lstStyle/>
        <a:p>
          <a:endParaRPr lang="en-US"/>
        </a:p>
      </dgm:t>
    </dgm:pt>
    <dgm:pt modelId="{DD548A32-E18B-4FF8-8FB6-ABF6B88F9AA7}">
      <dgm:prSet/>
      <dgm:spPr>
        <a:xfrm>
          <a:off x="4152299" y="2454872"/>
          <a:ext cx="2514623" cy="1508774"/>
        </a:xfrm>
        <a:solidFill>
          <a:schemeClr val="accent3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Water 175 kW Generator $195,000</a:t>
          </a:r>
        </a:p>
      </dgm:t>
    </dgm:pt>
    <dgm:pt modelId="{D5943470-CD28-412F-B293-6BEBB19DA343}" type="parTrans" cxnId="{6956A811-8111-44C5-AA4F-E777EF735576}">
      <dgm:prSet/>
      <dgm:spPr/>
      <dgm:t>
        <a:bodyPr/>
        <a:lstStyle/>
        <a:p>
          <a:endParaRPr lang="en-US"/>
        </a:p>
      </dgm:t>
    </dgm:pt>
    <dgm:pt modelId="{59DA8CA1-09DE-4F1E-850A-70014A9697EA}" type="sibTrans" cxnId="{6956A811-8111-44C5-AA4F-E777EF735576}">
      <dgm:prSet/>
      <dgm:spPr/>
      <dgm:t>
        <a:bodyPr/>
        <a:lstStyle/>
        <a:p>
          <a:endParaRPr lang="en-US"/>
        </a:p>
      </dgm:t>
    </dgm:pt>
    <dgm:pt modelId="{B56E127E-308A-43D3-9B2F-3FB744E5E19D}" type="pres">
      <dgm:prSet presAssocID="{00B77DFF-D0AC-4C4D-BA57-C14FAECA56E8}" presName="diagram" presStyleCnt="0">
        <dgm:presLayoutVars>
          <dgm:dir/>
          <dgm:resizeHandles val="exact"/>
        </dgm:presLayoutVars>
      </dgm:prSet>
      <dgm:spPr/>
    </dgm:pt>
    <dgm:pt modelId="{A4591136-E445-459B-B76F-54AF87BD3C10}" type="pres">
      <dgm:prSet presAssocID="{4F3F347A-A91B-4F59-9604-9A6F00730E14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2BC0FEA1-B914-44CC-A175-3B6949BF7AFB}" type="pres">
      <dgm:prSet presAssocID="{554B4F29-99E0-4615-993B-9C5B9E201491}" presName="sibTrans" presStyleCnt="0"/>
      <dgm:spPr/>
    </dgm:pt>
    <dgm:pt modelId="{27281DF4-735C-49E9-A470-EB799BE330D1}" type="pres">
      <dgm:prSet presAssocID="{02878F01-062A-46A8-99AA-75CABE6860D1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8001B649-911F-44D2-A6D5-D694FE007ED7}" type="pres">
      <dgm:prSet presAssocID="{334B2851-8420-4F81-A0B2-86E1110CC789}" presName="sibTrans" presStyleCnt="0"/>
      <dgm:spPr/>
    </dgm:pt>
    <dgm:pt modelId="{02140FA8-5DE7-40BB-B545-A6AE33D9A05A}" type="pres">
      <dgm:prSet presAssocID="{3DD51572-EE3C-47FE-BD80-CC8DB257F121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579E4473-2DE6-4D70-8CD8-8D455679DB69}" type="pres">
      <dgm:prSet presAssocID="{D5C2321B-7E4A-4C70-8730-A96AFDE4E5A4}" presName="sibTrans" presStyleCnt="0"/>
      <dgm:spPr/>
    </dgm:pt>
    <dgm:pt modelId="{E24FB002-B3AD-469C-90D5-D34A08A0B362}" type="pres">
      <dgm:prSet presAssocID="{00307008-7597-49D3-8A0C-F8F7E8A07472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9D1CB2C6-BC7B-4315-8DAA-8DECAAE9BC4C}" type="pres">
      <dgm:prSet presAssocID="{B46ABA5F-B089-4B0A-92E1-C2227D2D981F}" presName="sibTrans" presStyleCnt="0"/>
      <dgm:spPr/>
    </dgm:pt>
    <dgm:pt modelId="{1E822921-DFA4-4987-ADDF-EF60B47FFB29}" type="pres">
      <dgm:prSet presAssocID="{DD548A32-E18B-4FF8-8FB6-ABF6B88F9AA7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B1E2F848-F3B5-4431-BABE-262370E79FC9}" type="pres">
      <dgm:prSet presAssocID="{59DA8CA1-09DE-4F1E-850A-70014A9697EA}" presName="sibTrans" presStyleCnt="0"/>
      <dgm:spPr/>
    </dgm:pt>
    <dgm:pt modelId="{26A59F1E-F366-4C32-9E63-32E75F6C8EFA}" type="pres">
      <dgm:prSet presAssocID="{4E9541A7-D275-4AFC-9E2D-3489DA9027B4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956A811-8111-44C5-AA4F-E777EF735576}" srcId="{00B77DFF-D0AC-4C4D-BA57-C14FAECA56E8}" destId="{DD548A32-E18B-4FF8-8FB6-ABF6B88F9AA7}" srcOrd="4" destOrd="0" parTransId="{D5943470-CD28-412F-B293-6BEBB19DA343}" sibTransId="{59DA8CA1-09DE-4F1E-850A-70014A9697EA}"/>
    <dgm:cxn modelId="{4166BD16-D4BC-4A8B-869F-8F37C275C742}" type="presOf" srcId="{00B77DFF-D0AC-4C4D-BA57-C14FAECA56E8}" destId="{B56E127E-308A-43D3-9B2F-3FB744E5E19D}" srcOrd="0" destOrd="0" presId="urn:microsoft.com/office/officeart/2005/8/layout/default"/>
    <dgm:cxn modelId="{4E5B7F17-511C-4224-9204-8A102E63946A}" srcId="{00B77DFF-D0AC-4C4D-BA57-C14FAECA56E8}" destId="{3DD51572-EE3C-47FE-BD80-CC8DB257F121}" srcOrd="2" destOrd="0" parTransId="{A103A617-12EE-415C-B2D9-24E0894C41FF}" sibTransId="{D5C2321B-7E4A-4C70-8730-A96AFDE4E5A4}"/>
    <dgm:cxn modelId="{098F582B-9FEF-42AB-A49A-90361EA70E4A}" srcId="{00B77DFF-D0AC-4C4D-BA57-C14FAECA56E8}" destId="{02878F01-062A-46A8-99AA-75CABE6860D1}" srcOrd="1" destOrd="0" parTransId="{85042209-71D4-4D7D-8EAC-B15C0BC493C7}" sibTransId="{334B2851-8420-4F81-A0B2-86E1110CC789}"/>
    <dgm:cxn modelId="{7536312C-55BB-4FA0-A4B3-F7FD6B438725}" type="presOf" srcId="{DD548A32-E18B-4FF8-8FB6-ABF6B88F9AA7}" destId="{1E822921-DFA4-4987-ADDF-EF60B47FFB29}" srcOrd="0" destOrd="0" presId="urn:microsoft.com/office/officeart/2005/8/layout/default"/>
    <dgm:cxn modelId="{4AC82C2E-A604-449E-8584-518220D78DEE}" srcId="{00B77DFF-D0AC-4C4D-BA57-C14FAECA56E8}" destId="{4E9541A7-D275-4AFC-9E2D-3489DA9027B4}" srcOrd="5" destOrd="0" parTransId="{497882E7-7B1D-47FE-92D1-70BBE08CB8AF}" sibTransId="{18A1836C-93A0-426B-B709-93AECCEE2123}"/>
    <dgm:cxn modelId="{36526A37-0DCF-4D70-BFA2-F64C7742AF90}" srcId="{00B77DFF-D0AC-4C4D-BA57-C14FAECA56E8}" destId="{4F3F347A-A91B-4F59-9604-9A6F00730E14}" srcOrd="0" destOrd="0" parTransId="{78BD4F17-9508-48EF-B504-921A7017EFBE}" sibTransId="{554B4F29-99E0-4615-993B-9C5B9E201491}"/>
    <dgm:cxn modelId="{F3195642-B963-4443-9EDF-E90173BC0D70}" type="presOf" srcId="{3DD51572-EE3C-47FE-BD80-CC8DB257F121}" destId="{02140FA8-5DE7-40BB-B545-A6AE33D9A05A}" srcOrd="0" destOrd="0" presId="urn:microsoft.com/office/officeart/2005/8/layout/default"/>
    <dgm:cxn modelId="{3C446247-95B7-4A1E-9F35-884FE98F7359}" srcId="{00B77DFF-D0AC-4C4D-BA57-C14FAECA56E8}" destId="{00307008-7597-49D3-8A0C-F8F7E8A07472}" srcOrd="3" destOrd="0" parTransId="{7AC1E423-4366-486B-8DC0-B923B19104C9}" sibTransId="{B46ABA5F-B089-4B0A-92E1-C2227D2D981F}"/>
    <dgm:cxn modelId="{AF4FB677-975B-474B-A842-673599DF58C8}" type="presOf" srcId="{02878F01-062A-46A8-99AA-75CABE6860D1}" destId="{27281DF4-735C-49E9-A470-EB799BE330D1}" srcOrd="0" destOrd="0" presId="urn:microsoft.com/office/officeart/2005/8/layout/default"/>
    <dgm:cxn modelId="{75165CC0-BCF5-46BB-870C-079A9B80AF18}" type="presOf" srcId="{4E9541A7-D275-4AFC-9E2D-3489DA9027B4}" destId="{26A59F1E-F366-4C32-9E63-32E75F6C8EFA}" srcOrd="0" destOrd="0" presId="urn:microsoft.com/office/officeart/2005/8/layout/default"/>
    <dgm:cxn modelId="{F74EE2C3-4FC6-42F2-826E-0A1F6588F0AC}" type="presOf" srcId="{00307008-7597-49D3-8A0C-F8F7E8A07472}" destId="{E24FB002-B3AD-469C-90D5-D34A08A0B362}" srcOrd="0" destOrd="0" presId="urn:microsoft.com/office/officeart/2005/8/layout/default"/>
    <dgm:cxn modelId="{66B2E1F9-22C3-4A55-AF35-DBB2FA4A6D33}" type="presOf" srcId="{4F3F347A-A91B-4F59-9604-9A6F00730E14}" destId="{A4591136-E445-459B-B76F-54AF87BD3C10}" srcOrd="0" destOrd="0" presId="urn:microsoft.com/office/officeart/2005/8/layout/default"/>
    <dgm:cxn modelId="{82493DD8-442E-46E1-8411-5D9DE63C14D0}" type="presParOf" srcId="{B56E127E-308A-43D3-9B2F-3FB744E5E19D}" destId="{A4591136-E445-459B-B76F-54AF87BD3C10}" srcOrd="0" destOrd="0" presId="urn:microsoft.com/office/officeart/2005/8/layout/default"/>
    <dgm:cxn modelId="{30F7465F-B8D6-4651-A74B-6C3CCAEE7B71}" type="presParOf" srcId="{B56E127E-308A-43D3-9B2F-3FB744E5E19D}" destId="{2BC0FEA1-B914-44CC-A175-3B6949BF7AFB}" srcOrd="1" destOrd="0" presId="urn:microsoft.com/office/officeart/2005/8/layout/default"/>
    <dgm:cxn modelId="{F62B1394-2EAB-4587-8A56-E0E2BD7032EC}" type="presParOf" srcId="{B56E127E-308A-43D3-9B2F-3FB744E5E19D}" destId="{27281DF4-735C-49E9-A470-EB799BE330D1}" srcOrd="2" destOrd="0" presId="urn:microsoft.com/office/officeart/2005/8/layout/default"/>
    <dgm:cxn modelId="{0C90CF77-00C7-4654-9B59-E71E67C25E2B}" type="presParOf" srcId="{B56E127E-308A-43D3-9B2F-3FB744E5E19D}" destId="{8001B649-911F-44D2-A6D5-D694FE007ED7}" srcOrd="3" destOrd="0" presId="urn:microsoft.com/office/officeart/2005/8/layout/default"/>
    <dgm:cxn modelId="{FF65377F-6A9F-48BA-A803-CD79D98FC45F}" type="presParOf" srcId="{B56E127E-308A-43D3-9B2F-3FB744E5E19D}" destId="{02140FA8-5DE7-40BB-B545-A6AE33D9A05A}" srcOrd="4" destOrd="0" presId="urn:microsoft.com/office/officeart/2005/8/layout/default"/>
    <dgm:cxn modelId="{8975788E-9509-4040-96E7-16D6B5433B10}" type="presParOf" srcId="{B56E127E-308A-43D3-9B2F-3FB744E5E19D}" destId="{579E4473-2DE6-4D70-8CD8-8D455679DB69}" srcOrd="5" destOrd="0" presId="urn:microsoft.com/office/officeart/2005/8/layout/default"/>
    <dgm:cxn modelId="{AFD585C8-3399-4C89-9400-276497E3E318}" type="presParOf" srcId="{B56E127E-308A-43D3-9B2F-3FB744E5E19D}" destId="{E24FB002-B3AD-469C-90D5-D34A08A0B362}" srcOrd="6" destOrd="0" presId="urn:microsoft.com/office/officeart/2005/8/layout/default"/>
    <dgm:cxn modelId="{CF50B1DE-EFC7-4D33-ACC4-9B5958E04361}" type="presParOf" srcId="{B56E127E-308A-43D3-9B2F-3FB744E5E19D}" destId="{9D1CB2C6-BC7B-4315-8DAA-8DECAAE9BC4C}" srcOrd="7" destOrd="0" presId="urn:microsoft.com/office/officeart/2005/8/layout/default"/>
    <dgm:cxn modelId="{249A667E-5A75-47B9-9C36-36E1474EB60B}" type="presParOf" srcId="{B56E127E-308A-43D3-9B2F-3FB744E5E19D}" destId="{1E822921-DFA4-4987-ADDF-EF60B47FFB29}" srcOrd="8" destOrd="0" presId="urn:microsoft.com/office/officeart/2005/8/layout/default"/>
    <dgm:cxn modelId="{3FFC1128-94A9-4E83-8303-CACD9DDC8831}" type="presParOf" srcId="{B56E127E-308A-43D3-9B2F-3FB744E5E19D}" destId="{B1E2F848-F3B5-4431-BABE-262370E79FC9}" srcOrd="9" destOrd="0" presId="urn:microsoft.com/office/officeart/2005/8/layout/default"/>
    <dgm:cxn modelId="{7A944AB3-68C4-43E8-BDF5-168EBFCB9E94}" type="presParOf" srcId="{B56E127E-308A-43D3-9B2F-3FB744E5E19D}" destId="{26A59F1E-F366-4C32-9E63-32E75F6C8EF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77D86-0C07-4F20-B2E7-F8284131E213}">
      <dsp:nvSpPr>
        <dsp:cNvPr id="0" name=""/>
        <dsp:cNvSpPr/>
      </dsp:nvSpPr>
      <dsp:spPr>
        <a:xfrm>
          <a:off x="0" y="206881"/>
          <a:ext cx="6183734" cy="589679"/>
        </a:xfrm>
        <a:prstGeom prst="roundRect">
          <a:avLst/>
        </a:prstGeom>
        <a:solidFill>
          <a:sysClr val="window" lastClr="FFFFFF"/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all" baseline="0" dirty="0"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FY 2024-25 General Fund ESTIMATES</a:t>
          </a:r>
        </a:p>
      </dsp:txBody>
      <dsp:txXfrm>
        <a:off x="28786" y="235667"/>
        <a:ext cx="6126162" cy="532107"/>
      </dsp:txXfrm>
    </dsp:sp>
    <dsp:sp modelId="{75017E0D-8C1D-497B-95ED-807993F8ED67}">
      <dsp:nvSpPr>
        <dsp:cNvPr id="0" name=""/>
        <dsp:cNvSpPr/>
      </dsp:nvSpPr>
      <dsp:spPr>
        <a:xfrm>
          <a:off x="0" y="865262"/>
          <a:ext cx="6183734" cy="589679"/>
        </a:xfrm>
        <a:prstGeom prst="roundRect">
          <a:avLst/>
        </a:prstGeom>
        <a:solidFill>
          <a:sysClr val="window" lastClr="FFFFFF"/>
        </a:solidFill>
        <a:ln w="1905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all" baseline="0" dirty="0"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FY 2025-26 Proposed Budget</a:t>
          </a:r>
        </a:p>
      </dsp:txBody>
      <dsp:txXfrm>
        <a:off x="28786" y="894048"/>
        <a:ext cx="6126162" cy="532107"/>
      </dsp:txXfrm>
    </dsp:sp>
    <dsp:sp modelId="{B205E22C-8729-472E-932D-B243F45F79EF}">
      <dsp:nvSpPr>
        <dsp:cNvPr id="0" name=""/>
        <dsp:cNvSpPr/>
      </dsp:nvSpPr>
      <dsp:spPr>
        <a:xfrm>
          <a:off x="0" y="2183028"/>
          <a:ext cx="6183734" cy="589679"/>
        </a:xfrm>
        <a:prstGeom prst="roundRect">
          <a:avLst/>
        </a:prstGeom>
        <a:solidFill>
          <a:sysClr val="window" lastClr="FFFFFF"/>
        </a:solidFill>
        <a:ln w="1905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all" baseline="0" dirty="0"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FY 2025-26 Capital &amp; Equipment Funds</a:t>
          </a:r>
        </a:p>
      </dsp:txBody>
      <dsp:txXfrm>
        <a:off x="28786" y="2211814"/>
        <a:ext cx="6126162" cy="532107"/>
      </dsp:txXfrm>
    </dsp:sp>
    <dsp:sp modelId="{F75FC84D-1994-4CE7-89AE-94E56F9F8A6C}">
      <dsp:nvSpPr>
        <dsp:cNvPr id="0" name=""/>
        <dsp:cNvSpPr/>
      </dsp:nvSpPr>
      <dsp:spPr>
        <a:xfrm>
          <a:off x="0" y="1523008"/>
          <a:ext cx="6183734" cy="589679"/>
        </a:xfrm>
        <a:prstGeom prst="roundRect">
          <a:avLst/>
        </a:prstGeom>
        <a:solidFill>
          <a:sysClr val="window" lastClr="FFFFFF"/>
        </a:solidFill>
        <a:ln w="1905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all" baseline="0" dirty="0"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New Programs</a:t>
          </a:r>
        </a:p>
      </dsp:txBody>
      <dsp:txXfrm>
        <a:off x="28786" y="1551794"/>
        <a:ext cx="6126162" cy="532107"/>
      </dsp:txXfrm>
    </dsp:sp>
    <dsp:sp modelId="{D94086C6-5D27-4BA5-B71E-ECA7095CB1FC}">
      <dsp:nvSpPr>
        <dsp:cNvPr id="0" name=""/>
        <dsp:cNvSpPr/>
      </dsp:nvSpPr>
      <dsp:spPr>
        <a:xfrm>
          <a:off x="0" y="2861519"/>
          <a:ext cx="6183734" cy="589679"/>
        </a:xfrm>
        <a:prstGeom prst="roundRect">
          <a:avLst/>
        </a:prstGeom>
        <a:solidFill>
          <a:sysClr val="window" lastClr="FFFFFF"/>
        </a:solidFill>
        <a:ln w="1905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all" baseline="0" dirty="0"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Budget Challenges</a:t>
          </a:r>
        </a:p>
      </dsp:txBody>
      <dsp:txXfrm>
        <a:off x="28786" y="2890305"/>
        <a:ext cx="6126162" cy="532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91136-E445-459B-B76F-54AF87BD3C10}">
      <dsp:nvSpPr>
        <dsp:cNvPr id="0" name=""/>
        <dsp:cNvSpPr/>
      </dsp:nvSpPr>
      <dsp:spPr>
        <a:xfrm>
          <a:off x="0" y="160958"/>
          <a:ext cx="3121741" cy="1873045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ptos" panose="02110004020202020204"/>
              <a:ea typeface="+mn-ea"/>
              <a:cs typeface="+mn-cs"/>
            </a:rPr>
            <a:t>Water Vehicle Replacement $636,900</a:t>
          </a:r>
        </a:p>
      </dsp:txBody>
      <dsp:txXfrm>
        <a:off x="0" y="160958"/>
        <a:ext cx="3121741" cy="1873045"/>
      </dsp:txXfrm>
    </dsp:sp>
    <dsp:sp modelId="{27281DF4-735C-49E9-A470-EB799BE330D1}">
      <dsp:nvSpPr>
        <dsp:cNvPr id="0" name=""/>
        <dsp:cNvSpPr/>
      </dsp:nvSpPr>
      <dsp:spPr>
        <a:xfrm>
          <a:off x="3433916" y="160958"/>
          <a:ext cx="3121741" cy="1873045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ptos" panose="02110004020202020204"/>
              <a:ea typeface="+mn-ea"/>
              <a:cs typeface="+mn-cs"/>
            </a:rPr>
            <a:t>Police Vehicle Replacement $451,100</a:t>
          </a:r>
        </a:p>
      </dsp:txBody>
      <dsp:txXfrm>
        <a:off x="3433916" y="160958"/>
        <a:ext cx="3121741" cy="1873045"/>
      </dsp:txXfrm>
    </dsp:sp>
    <dsp:sp modelId="{02140FA8-5DE7-40BB-B545-A6AE33D9A05A}">
      <dsp:nvSpPr>
        <dsp:cNvPr id="0" name=""/>
        <dsp:cNvSpPr/>
      </dsp:nvSpPr>
      <dsp:spPr>
        <a:xfrm>
          <a:off x="6867832" y="160958"/>
          <a:ext cx="3121741" cy="187304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ptos" panose="02110004020202020204"/>
              <a:ea typeface="+mn-ea"/>
              <a:cs typeface="+mn-cs"/>
            </a:rPr>
            <a:t>Radio Replacement $460,000</a:t>
          </a:r>
        </a:p>
      </dsp:txBody>
      <dsp:txXfrm>
        <a:off x="6867832" y="160958"/>
        <a:ext cx="3121741" cy="1873045"/>
      </dsp:txXfrm>
    </dsp:sp>
    <dsp:sp modelId="{E24FB002-B3AD-469C-90D5-D34A08A0B362}">
      <dsp:nvSpPr>
        <dsp:cNvPr id="0" name=""/>
        <dsp:cNvSpPr/>
      </dsp:nvSpPr>
      <dsp:spPr>
        <a:xfrm>
          <a:off x="0" y="2346178"/>
          <a:ext cx="3121741" cy="1873045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ptos" panose="02110004020202020204"/>
              <a:ea typeface="+mn-ea"/>
              <a:cs typeface="+mn-cs"/>
            </a:rPr>
            <a:t>Streets Vehicle Replacement $273,700</a:t>
          </a:r>
        </a:p>
      </dsp:txBody>
      <dsp:txXfrm>
        <a:off x="0" y="2346178"/>
        <a:ext cx="3121741" cy="1873045"/>
      </dsp:txXfrm>
    </dsp:sp>
    <dsp:sp modelId="{1E822921-DFA4-4987-ADDF-EF60B47FFB29}">
      <dsp:nvSpPr>
        <dsp:cNvPr id="0" name=""/>
        <dsp:cNvSpPr/>
      </dsp:nvSpPr>
      <dsp:spPr>
        <a:xfrm>
          <a:off x="3433916" y="2346178"/>
          <a:ext cx="3121741" cy="1873045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ptos" panose="02110004020202020204"/>
              <a:ea typeface="+mn-ea"/>
              <a:cs typeface="+mn-cs"/>
            </a:rPr>
            <a:t>Water 175 kW Generator $195,000</a:t>
          </a:r>
        </a:p>
      </dsp:txBody>
      <dsp:txXfrm>
        <a:off x="3433916" y="2346178"/>
        <a:ext cx="3121741" cy="1873045"/>
      </dsp:txXfrm>
    </dsp:sp>
    <dsp:sp modelId="{26A59F1E-F366-4C32-9E63-32E75F6C8EFA}">
      <dsp:nvSpPr>
        <dsp:cNvPr id="0" name=""/>
        <dsp:cNvSpPr/>
      </dsp:nvSpPr>
      <dsp:spPr>
        <a:xfrm>
          <a:off x="6867832" y="2346178"/>
          <a:ext cx="3121741" cy="187304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ptos" panose="02110004020202020204"/>
              <a:ea typeface="+mn-ea"/>
              <a:cs typeface="+mn-cs"/>
            </a:rPr>
            <a:t>Surveillance Trailers $106,400</a:t>
          </a:r>
        </a:p>
      </dsp:txBody>
      <dsp:txXfrm>
        <a:off x="6867832" y="2346178"/>
        <a:ext cx="3121741" cy="1873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0.6715</cdr:x>
      <cdr:y>0.10859</cdr:y>
    </cdr:from>
    <cdr:to>
      <cdr:x>1</cdr:x>
      <cdr:y>0.33559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C76B932-9E6A-4EA2-3266-7E8AB85E0D57}"/>
            </a:ext>
          </a:extLst>
        </cdr:cNvPr>
        <cdr:cNvSpPr txBox="1"/>
      </cdr:nvSpPr>
      <cdr:spPr>
        <a:xfrm xmlns:a="http://schemas.openxmlformats.org/drawingml/2006/main">
          <a:off x="7930544" y="544552"/>
          <a:ext cx="3879654" cy="1138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b="1" dirty="0">
              <a:solidFill>
                <a:schemeClr val="accent4"/>
              </a:solidFill>
              <a:latin typeface="Aptos Display" panose="020B0004020202020204" pitchFamily="34" charset="0"/>
            </a:rPr>
            <a:t>TOTAL: </a:t>
          </a:r>
        </a:p>
        <a:p xmlns:a="http://schemas.openxmlformats.org/drawingml/2006/main">
          <a:pPr algn="ctr"/>
          <a:r>
            <a:rPr lang="en-US" sz="3200" b="1" dirty="0">
              <a:solidFill>
                <a:schemeClr val="accent4"/>
              </a:solidFill>
              <a:latin typeface="Aptos Display" panose="020B0004020202020204" pitchFamily="34" charset="0"/>
            </a:rPr>
            <a:t>$73.5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0.72536</cdr:x>
      <cdr:y>0.05735</cdr:y>
    </cdr:from>
    <cdr:to>
      <cdr:x>1</cdr:x>
      <cdr:y>0.1693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67F99E9-91B1-927A-E816-ED31B779F491}"/>
            </a:ext>
          </a:extLst>
        </cdr:cNvPr>
        <cdr:cNvSpPr txBox="1"/>
      </cdr:nvSpPr>
      <cdr:spPr>
        <a:xfrm xmlns:a="http://schemas.openxmlformats.org/drawingml/2006/main">
          <a:off x="8465574" y="329255"/>
          <a:ext cx="3205315" cy="642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kern="1200" dirty="0">
              <a:latin typeface="Aptos Display" panose="020B0004020202020204" pitchFamily="34" charset="0"/>
            </a:rPr>
            <a:t>* New Hilton Hotel expected to open Q4 2025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0.34328</cdr:x>
      <cdr:y>0.45251</cdr:y>
    </cdr:from>
    <cdr:to>
      <cdr:x>0.65672</cdr:x>
      <cdr:y>0.55258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F4B34A0-6D0E-4508-8045-D0F04F94B926}"/>
            </a:ext>
          </a:extLst>
        </cdr:cNvPr>
        <cdr:cNvSpPr txBox="1"/>
      </cdr:nvSpPr>
      <cdr:spPr>
        <a:xfrm xmlns:a="http://schemas.openxmlformats.org/drawingml/2006/main">
          <a:off x="3958104" y="2427695"/>
          <a:ext cx="3614042" cy="5368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400" b="1" dirty="0">
              <a:solidFill>
                <a:schemeClr val="bg1"/>
              </a:solidFill>
            </a:rPr>
            <a:t>Total</a:t>
          </a:r>
          <a:r>
            <a:rPr lang="en-US" sz="3400" b="1" dirty="0">
              <a:solidFill>
                <a:schemeClr val="tx1"/>
              </a:solidFill>
            </a:rPr>
            <a:t> </a:t>
          </a:r>
          <a:r>
            <a:rPr lang="en-US" sz="3400" b="1" dirty="0">
              <a:solidFill>
                <a:schemeClr val="bg1"/>
              </a:solidFill>
            </a:rPr>
            <a:t>$24,409,700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0.70065</cdr:x>
      <cdr:y>0.06864</cdr:y>
    </cdr:from>
    <cdr:to>
      <cdr:x>1</cdr:x>
      <cdr:y>0.3457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5EA333B5-9F1D-7DC3-D155-4393912D8B26}"/>
            </a:ext>
          </a:extLst>
        </cdr:cNvPr>
        <cdr:cNvSpPr txBox="1"/>
      </cdr:nvSpPr>
      <cdr:spPr>
        <a:xfrm xmlns:a="http://schemas.openxmlformats.org/drawingml/2006/main">
          <a:off x="8445910" y="404124"/>
          <a:ext cx="3608438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defRPr/>
          </a:pPr>
          <a:r>
            <a: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Display" panose="020B0004020202020204" pitchFamily="34" charset="0"/>
            </a:rPr>
            <a:t>Assumptions:</a:t>
          </a:r>
        </a:p>
        <a:p xmlns:a="http://schemas.openxmlformats.org/drawingml/2006/main">
          <a:pPr lvl="0">
            <a:defRPr/>
          </a:pPr>
          <a:r>
            <a:rPr lang="en-US" sz="2000" dirty="0">
              <a:latin typeface="Aptos Display" panose="020B0004020202020204" pitchFamily="34" charset="0"/>
            </a:rPr>
            <a:t>Annual Contribution</a:t>
          </a:r>
          <a:r>
            <a:rPr lang="en-US" sz="2000" dirty="0">
              <a:solidFill>
                <a:schemeClr val="accent4"/>
              </a:solidFill>
              <a:latin typeface="Aptos Display" panose="020B0004020202020204" pitchFamily="34" charset="0"/>
            </a:rPr>
            <a:t> </a:t>
          </a:r>
          <a:r>
            <a:rPr lang="en-US" sz="2000" b="1" dirty="0">
              <a:solidFill>
                <a:srgbClr val="00B050"/>
              </a:solidFill>
              <a:latin typeface="Aptos Display" panose="020B0004020202020204" pitchFamily="34" charset="0"/>
            </a:rPr>
            <a:t>$2.9 million</a:t>
          </a:r>
          <a:endParaRPr kumimoji="0" lang="en-US" sz="2000" b="1" i="0" u="none" strike="noStrike" kern="1200" cap="none" spc="0" normalizeH="0" baseline="0" noProof="0" dirty="0">
            <a:ln>
              <a:noFill/>
            </a:ln>
            <a:solidFill>
              <a:srgbClr val="00B050"/>
            </a:solidFill>
            <a:effectLst/>
            <a:uLnTx/>
            <a:uFillTx/>
            <a:latin typeface="Aptos Display" panose="020B0004020202020204" pitchFamily="34" charset="0"/>
          </a:endParaRPr>
        </a:p>
        <a:p xmlns:a="http://schemas.openxmlformats.org/drawingml/2006/main">
          <a:pPr marL="0" marR="0" lvl="0" indent="0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Display" panose="020B0004020202020204" pitchFamily="34" charset="0"/>
            </a:rPr>
            <a:t>Contribution Growth 3%</a:t>
          </a:r>
        </a:p>
        <a:p xmlns:a="http://schemas.openxmlformats.org/drawingml/2006/main">
          <a:pPr marL="0" marR="0" lvl="0" indent="0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Display" panose="020B0004020202020204" pitchFamily="34" charset="0"/>
            </a:rPr>
            <a:t>Interest Earnings 3%</a:t>
          </a:r>
        </a:p>
        <a:p xmlns:a="http://schemas.openxmlformats.org/drawingml/2006/main">
          <a:pPr marL="0" marR="0" lvl="0" indent="0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Display" panose="020B0004020202020204" pitchFamily="34" charset="0"/>
            </a:rPr>
            <a:t>Inflation</a:t>
          </a:r>
          <a:r>
            <a:rPr kumimoji="0" lang="en-US" sz="20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ptos Display" panose="020B0004020202020204" pitchFamily="34" charset="0"/>
            </a:rPr>
            <a:t> </a:t>
          </a:r>
          <a:r>
            <a: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Display" panose="020B0004020202020204" pitchFamily="34" charset="0"/>
            </a:rPr>
            <a:t>3%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0.3732</cdr:x>
      <cdr:y>0.43776</cdr:y>
    </cdr:from>
    <cdr:to>
      <cdr:x>0.69346</cdr:x>
      <cdr:y>0.52638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C0A2323-DD39-4CC1-920D-D6FAD966A71F}"/>
            </a:ext>
          </a:extLst>
        </cdr:cNvPr>
        <cdr:cNvSpPr txBox="1"/>
      </cdr:nvSpPr>
      <cdr:spPr>
        <a:xfrm xmlns:a="http://schemas.openxmlformats.org/drawingml/2006/main">
          <a:off x="3913486" y="2458238"/>
          <a:ext cx="3358350" cy="4976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400" b="1" dirty="0">
              <a:solidFill>
                <a:schemeClr val="bg1"/>
              </a:solidFill>
            </a:rPr>
            <a:t>Total $3,151,900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0.6949</cdr:x>
      <cdr:y>0.05521</cdr:y>
    </cdr:from>
    <cdr:to>
      <cdr:x>1</cdr:x>
      <cdr:y>0.33526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157963" y="321578"/>
          <a:ext cx="3581753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ptos Display" panose="020B0004020202020204" pitchFamily="34" charset="0"/>
            </a:rPr>
            <a:t>Assumptions:</a:t>
          </a:r>
        </a:p>
        <a:p xmlns:a="http://schemas.openxmlformats.org/drawingml/2006/main">
          <a:pPr lvl="0">
            <a:defRPr/>
          </a:pP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ptos Display" panose="020B0004020202020204" pitchFamily="34" charset="0"/>
            </a:rPr>
            <a:t>Annual Contribution </a:t>
          </a:r>
          <a:r>
            <a:rPr lang="en-US" sz="2000" b="1" dirty="0">
              <a:solidFill>
                <a:srgbClr val="00B050"/>
              </a:solidFill>
              <a:latin typeface="Aptos Display" panose="020B0004020202020204" pitchFamily="34" charset="0"/>
            </a:rPr>
            <a:t>$1.9 million</a:t>
          </a:r>
        </a:p>
        <a:p xmlns:a="http://schemas.openxmlformats.org/drawingml/2006/main"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ptos Display" panose="020B0004020202020204" pitchFamily="34" charset="0"/>
            </a:rPr>
            <a:t>Contribution Growth 3%</a:t>
          </a:r>
        </a:p>
        <a:p xmlns:a="http://schemas.openxmlformats.org/drawingml/2006/main"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ptos Display" panose="020B0004020202020204" pitchFamily="34" charset="0"/>
            </a:rPr>
            <a:t>Interest Earnings 3%</a:t>
          </a:r>
        </a:p>
        <a:p xmlns:a="http://schemas.openxmlformats.org/drawingml/2006/main"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ptos Display" panose="020B0004020202020204" pitchFamily="34" charset="0"/>
            </a:rPr>
            <a:t>Inflation	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C0B089-475B-4FFB-9A2E-17DAEADA130C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42CAA4-7410-4C55-B424-1FEB01314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3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98189D4D-FBA4-433F-F1D6-49DCF562C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54dd702b_0_69:notes">
            <a:extLst>
              <a:ext uri="{FF2B5EF4-FFF2-40B4-BE49-F238E27FC236}">
                <a16:creationId xmlns:a16="http://schemas.microsoft.com/office/drawing/2014/main" id="{C184EA2E-C4F7-7F95-FCD1-85490E4739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4e54dd702b_0_69:notes">
            <a:extLst>
              <a:ext uri="{FF2B5EF4-FFF2-40B4-BE49-F238E27FC236}">
                <a16:creationId xmlns:a16="http://schemas.microsoft.com/office/drawing/2014/main" id="{696D6826-192F-9ED4-C76E-AA772C45AC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793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77246428-AD2E-0E8B-5CB4-5B54FD2C2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54dd702b_0_69:notes">
            <a:extLst>
              <a:ext uri="{FF2B5EF4-FFF2-40B4-BE49-F238E27FC236}">
                <a16:creationId xmlns:a16="http://schemas.microsoft.com/office/drawing/2014/main" id="{6470F00B-AECF-A340-5ECB-1E2377FEA8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4e54dd702b_0_69:notes">
            <a:extLst>
              <a:ext uri="{FF2B5EF4-FFF2-40B4-BE49-F238E27FC236}">
                <a16:creationId xmlns:a16="http://schemas.microsoft.com/office/drawing/2014/main" id="{BC867FB1-DC2A-B5FA-06DF-516B21B0BD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2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E40607FB-5A96-11ED-C5E2-5838C7EC2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54dd702b_0_69:notes">
            <a:extLst>
              <a:ext uri="{FF2B5EF4-FFF2-40B4-BE49-F238E27FC236}">
                <a16:creationId xmlns:a16="http://schemas.microsoft.com/office/drawing/2014/main" id="{2AD2595A-CDE6-3DAD-B1A1-D6E9E3C562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4e54dd702b_0_69:notes">
            <a:extLst>
              <a:ext uri="{FF2B5EF4-FFF2-40B4-BE49-F238E27FC236}">
                <a16:creationId xmlns:a16="http://schemas.microsoft.com/office/drawing/2014/main" id="{0B302CC2-1B8D-D266-62AA-F9FC259747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386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FC625256-D8BD-64B1-E790-F3983975B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54dd702b_0_69:notes">
            <a:extLst>
              <a:ext uri="{FF2B5EF4-FFF2-40B4-BE49-F238E27FC236}">
                <a16:creationId xmlns:a16="http://schemas.microsoft.com/office/drawing/2014/main" id="{EB6AF8DF-8AEF-E067-2DB0-E9E38B2AE1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4e54dd702b_0_69:notes">
            <a:extLst>
              <a:ext uri="{FF2B5EF4-FFF2-40B4-BE49-F238E27FC236}">
                <a16:creationId xmlns:a16="http://schemas.microsoft.com/office/drawing/2014/main" id="{1CDE1946-1D83-D39B-7CD6-73D4D8A88F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92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3FC5AB89-E659-9851-1917-3132F294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A876E858-E072-6FCB-39D0-8F05D8C83D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961D08EB-3202-1E0F-8143-8D52CBE566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526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B8FBD942-66AE-7662-96B7-0C6489B38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58B55069-A14C-EC34-AB77-5EAE3A9A2B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53734722-8AC6-EA43-5804-6DD2CA70E9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36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45D133A3-8E4D-9E40-0A62-E0D68F567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7E877DCC-7E75-8DDB-CE2B-4F6DDADE44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AEAC9D37-4700-2ADD-D4B4-FEE3C9CC5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837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43AB4954-988E-1057-9774-F706BC063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5549C4BA-0FF3-B75D-AFF9-B8736A9D1A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DF4DB40E-20BE-2B5D-1891-2196645C55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41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2AE1373A-210B-0336-C918-7AACE6ECA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3B7508C9-3632-4EE5-8D52-4338278D9B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79744DE7-7F0E-C120-E7BF-AA932ADA82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454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2FF00001-8079-C1EE-FC68-16062D82C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72749113-1016-6F5E-0C82-723F33D6C7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4940E726-2759-8891-2D20-3962CE8810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720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C5F13C04-E459-8F22-99D7-D970C650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e54dd702b_0_37:notes">
            <a:extLst>
              <a:ext uri="{FF2B5EF4-FFF2-40B4-BE49-F238E27FC236}">
                <a16:creationId xmlns:a16="http://schemas.microsoft.com/office/drawing/2014/main" id="{2BD9342E-2371-22D0-ACA2-CD219E177D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e54dd702b_0_37:notes">
            <a:extLst>
              <a:ext uri="{FF2B5EF4-FFF2-40B4-BE49-F238E27FC236}">
                <a16:creationId xmlns:a16="http://schemas.microsoft.com/office/drawing/2014/main" id="{D274E157-4E79-78FC-0B31-2E6FF0A9DB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928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DFE5651F-64FE-1AE2-4EED-86C48F2A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e54dd702b_0_37:notes">
            <a:extLst>
              <a:ext uri="{FF2B5EF4-FFF2-40B4-BE49-F238E27FC236}">
                <a16:creationId xmlns:a16="http://schemas.microsoft.com/office/drawing/2014/main" id="{F5CBD87F-335B-4531-A457-A75A96DCEA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e54dd702b_0_37:notes">
            <a:extLst>
              <a:ext uri="{FF2B5EF4-FFF2-40B4-BE49-F238E27FC236}">
                <a16:creationId xmlns:a16="http://schemas.microsoft.com/office/drawing/2014/main" id="{511758F4-798B-CF70-0AD7-0CBFA3EC7E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876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303ACA35-941E-66A6-E019-AF5EE00AD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e54dd702b_0_37:notes">
            <a:extLst>
              <a:ext uri="{FF2B5EF4-FFF2-40B4-BE49-F238E27FC236}">
                <a16:creationId xmlns:a16="http://schemas.microsoft.com/office/drawing/2014/main" id="{11B98EB8-E4EE-7448-990B-0709E6BBEF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e54dd702b_0_37:notes">
            <a:extLst>
              <a:ext uri="{FF2B5EF4-FFF2-40B4-BE49-F238E27FC236}">
                <a16:creationId xmlns:a16="http://schemas.microsoft.com/office/drawing/2014/main" id="{62467E84-198D-9DCC-24AE-5F9D65A0B0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056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3EB86F0F-6E2A-769F-87C3-2602555AB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DA56C512-8032-0E4F-C13D-C366ED876F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461EF0C5-C961-0AB1-5A81-E45FF92CB4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770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BFB1B389-1626-49BC-D532-475A0371A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54dd702b_0_69:notes">
            <a:extLst>
              <a:ext uri="{FF2B5EF4-FFF2-40B4-BE49-F238E27FC236}">
                <a16:creationId xmlns:a16="http://schemas.microsoft.com/office/drawing/2014/main" id="{906F1456-7D2E-29E9-B850-991349FD62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4e54dd702b_0_69:notes">
            <a:extLst>
              <a:ext uri="{FF2B5EF4-FFF2-40B4-BE49-F238E27FC236}">
                <a16:creationId xmlns:a16="http://schemas.microsoft.com/office/drawing/2014/main" id="{609FB4B0-B738-B8F4-4FBE-2458FC84B5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487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60E38E3D-8E17-CBB4-F3A1-9DAD9CD99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C13C1ABF-AEC8-910C-214F-ED2CD3FDD4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E2ABF650-2D5A-FA70-BE74-D123AAC438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745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80016C53-370E-CB00-31B1-ACCE7AACD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e54dd702b_0_37:notes">
            <a:extLst>
              <a:ext uri="{FF2B5EF4-FFF2-40B4-BE49-F238E27FC236}">
                <a16:creationId xmlns:a16="http://schemas.microsoft.com/office/drawing/2014/main" id="{D70134CF-E8A1-9970-8A1D-FC9C515610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e54dd702b_0_37:notes">
            <a:extLst>
              <a:ext uri="{FF2B5EF4-FFF2-40B4-BE49-F238E27FC236}">
                <a16:creationId xmlns:a16="http://schemas.microsoft.com/office/drawing/2014/main" id="{14F155A6-4D99-6CCE-E11C-1B23886BC1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838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0D3C3AB0-6B0F-50E6-706C-A795E7BD1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869F1D07-76D6-D908-D0D9-76E8260E5D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9CBB7EE6-C68C-E693-AEE6-2CAEB05380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5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54dd702b_0_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4e54dd702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82F15E45-7A12-56DB-F0FB-259CA1F66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54dd702b_0_69:notes">
            <a:extLst>
              <a:ext uri="{FF2B5EF4-FFF2-40B4-BE49-F238E27FC236}">
                <a16:creationId xmlns:a16="http://schemas.microsoft.com/office/drawing/2014/main" id="{A399B81F-793A-2562-A008-AC26B096D5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4e54dd702b_0_69:notes">
            <a:extLst>
              <a:ext uri="{FF2B5EF4-FFF2-40B4-BE49-F238E27FC236}">
                <a16:creationId xmlns:a16="http://schemas.microsoft.com/office/drawing/2014/main" id="{16F54052-683C-DE0E-20EB-A7B5766012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25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54dd702b_0_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4e54dd702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C71F7E5B-6626-A213-9C31-68D827023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54dd702b_0_69:notes">
            <a:extLst>
              <a:ext uri="{FF2B5EF4-FFF2-40B4-BE49-F238E27FC236}">
                <a16:creationId xmlns:a16="http://schemas.microsoft.com/office/drawing/2014/main" id="{8CD6C741-EF76-1941-5A82-54FEAE7D19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4e54dd702b_0_69:notes">
            <a:extLst>
              <a:ext uri="{FF2B5EF4-FFF2-40B4-BE49-F238E27FC236}">
                <a16:creationId xmlns:a16="http://schemas.microsoft.com/office/drawing/2014/main" id="{A36A8D2C-A180-9F8F-44A7-9A42F12386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678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DE4233E1-D19C-A62A-E13C-09AF3E52D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54dd702b_0_69:notes">
            <a:extLst>
              <a:ext uri="{FF2B5EF4-FFF2-40B4-BE49-F238E27FC236}">
                <a16:creationId xmlns:a16="http://schemas.microsoft.com/office/drawing/2014/main" id="{F9AE226D-ACF3-1340-3ABE-AE7DB69A61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4e54dd702b_0_69:notes">
            <a:extLst>
              <a:ext uri="{FF2B5EF4-FFF2-40B4-BE49-F238E27FC236}">
                <a16:creationId xmlns:a16="http://schemas.microsoft.com/office/drawing/2014/main" id="{A2EAE8DA-096C-436A-4081-7DF4B3D6E0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872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>
          <a:extLst>
            <a:ext uri="{FF2B5EF4-FFF2-40B4-BE49-F238E27FC236}">
              <a16:creationId xmlns:a16="http://schemas.microsoft.com/office/drawing/2014/main" id="{06C4ADB8-877E-F09D-5A1E-DB24744D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>
            <a:extLst>
              <a:ext uri="{FF2B5EF4-FFF2-40B4-BE49-F238E27FC236}">
                <a16:creationId xmlns:a16="http://schemas.microsoft.com/office/drawing/2014/main" id="{745C525E-BEE5-33E3-C496-41D262C0EB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>
            <a:extLst>
              <a:ext uri="{FF2B5EF4-FFF2-40B4-BE49-F238E27FC236}">
                <a16:creationId xmlns:a16="http://schemas.microsoft.com/office/drawing/2014/main" id="{7FCB5174-2799-D193-8F19-2BEFF995B6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57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2C04DE0F-0321-7E87-D75F-088D973A4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CF195671-193B-AB92-533C-CEABEDD765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2840E05B-3F41-B445-DF1D-CE833F7733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4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021FE2D0-8011-15AB-8A29-EAB886D93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031B2B00-D1D6-D341-F129-497B814823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FFB65F5D-9D9A-6174-4DE7-63913B02EC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683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6352AB04-5A74-94C7-F45B-8B7F29408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865F7E93-3C78-303C-5F73-043B519AC7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3C48721F-750E-B8EA-F16F-5B95D56769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321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E8FA8683-CA44-1A38-F10D-A842E4BFD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7DDE6948-DDB2-8B82-04B3-F8DE3279CF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080F3958-0C20-4A02-0763-08793939AD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57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0383C057-8ED1-D4F8-E37E-BF95719F7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>
            <a:extLst>
              <a:ext uri="{FF2B5EF4-FFF2-40B4-BE49-F238E27FC236}">
                <a16:creationId xmlns:a16="http://schemas.microsoft.com/office/drawing/2014/main" id="{8C388FCA-E6C3-0C2D-0E77-92C3E75B1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>
            <a:extLst>
              <a:ext uri="{FF2B5EF4-FFF2-40B4-BE49-F238E27FC236}">
                <a16:creationId xmlns:a16="http://schemas.microsoft.com/office/drawing/2014/main" id="{E2E1D768-6F94-1BBD-136A-B32E1BE07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26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943C3B29-1B86-C974-581F-A1D866DD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54dd702b_0_69:notes">
            <a:extLst>
              <a:ext uri="{FF2B5EF4-FFF2-40B4-BE49-F238E27FC236}">
                <a16:creationId xmlns:a16="http://schemas.microsoft.com/office/drawing/2014/main" id="{A86F5FD8-AAF9-D6AE-7299-A85DC282A6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4e54dd702b_0_69:notes">
            <a:extLst>
              <a:ext uri="{FF2B5EF4-FFF2-40B4-BE49-F238E27FC236}">
                <a16:creationId xmlns:a16="http://schemas.microsoft.com/office/drawing/2014/main" id="{7C053F19-1C74-96AA-77CD-280EDFB396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25-034A-985A-F198-3EB1E9462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49D09-CC63-DC84-B7AA-996327578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C933F-0E3F-68A2-50AE-5210EE06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1EF5D-288A-688E-50F6-7AE265A8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1CB57-2048-5F09-CDF4-B367C802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00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9C2F-14F4-0F40-54C1-BB3BDC6B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E2CB8-F7AB-235F-5C3B-262A07061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4A575-4A7E-46B2-5EAF-B89907C3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D6DD6-FAF3-658E-58B4-19AF026D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E716-D4EE-D7F4-7CD6-1C22CB3A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61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91ED6-3A51-BBAF-63B8-9C7DF3BFC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3236D-6FB6-878C-401E-C5C44636D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43431-F899-49DD-9556-E456A8CA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221CC-3C40-699E-606E-3B3668BD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6611E-ADE2-4D0E-505A-9589465D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5618784" y="4128463"/>
            <a:ext cx="172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04815" lvl="0" indent="-152408" algn="ctr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marL="609630" lvl="1" indent="-152408" algn="ctr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marL="914446" lvl="2" indent="-152408" algn="ctr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marL="1219261" lvl="3" indent="-152408" algn="ctr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marL="1524076" lvl="4" indent="-152408" algn="ctr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marL="1828891" lvl="5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5618784" y="4128463"/>
            <a:ext cx="172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5618784" y="4128463"/>
            <a:ext cx="172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1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2667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1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1333">
                <a:solidFill>
                  <a:srgbClr val="888888"/>
                </a:solidFill>
              </a:defRPr>
            </a:lvl2pPr>
            <a:lvl3pPr marL="914446" lvl="2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1333">
                <a:solidFill>
                  <a:srgbClr val="888888"/>
                </a:solidFill>
              </a:defRPr>
            </a:lvl3pPr>
            <a:lvl4pPr marL="1219261" lvl="3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1333">
                <a:solidFill>
                  <a:srgbClr val="888888"/>
                </a:solidFill>
              </a:defRPr>
            </a:lvl4pPr>
            <a:lvl5pPr marL="1524076" lvl="4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1333">
                <a:solidFill>
                  <a:srgbClr val="888888"/>
                </a:solidFill>
              </a:defRPr>
            </a:lvl5pPr>
            <a:lvl6pPr marL="1828891" lvl="5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5618784" y="4128463"/>
            <a:ext cx="172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0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04815" lvl="0" indent="-27094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1867"/>
            </a:lvl1pPr>
            <a:lvl2pPr marL="609630" lvl="1" indent="-27094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1867"/>
            </a:lvl2pPr>
            <a:lvl3pPr marL="914446" lvl="2" indent="-27094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1867"/>
            </a:lvl3pPr>
            <a:lvl4pPr marL="1219261" lvl="3" indent="-27094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1867"/>
            </a:lvl4pPr>
            <a:lvl5pPr marL="1524076" lvl="4" indent="-27094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1867"/>
            </a:lvl5pPr>
            <a:lvl6pPr marL="1828891" lvl="5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5618784" y="4128463"/>
            <a:ext cx="172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0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304800" y="1023408"/>
            <a:ext cx="2693459" cy="42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600" b="1"/>
            </a:lvl1pPr>
            <a:lvl2pPr marL="609630" lvl="1" indent="-152408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600" b="1"/>
            </a:lvl2pPr>
            <a:lvl3pPr marL="914446" lvl="2" indent="-152408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600" b="1"/>
            </a:lvl3pPr>
            <a:lvl4pPr marL="1219261" lvl="3" indent="-152408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600" b="1"/>
            </a:lvl4pPr>
            <a:lvl5pPr marL="1524076" lvl="4" indent="-152408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600" b="1"/>
            </a:lvl5pPr>
            <a:lvl6pPr marL="1828891" lvl="5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3096684" y="1023408"/>
            <a:ext cx="2694517" cy="42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5618784" y="4128463"/>
            <a:ext cx="172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20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5618784" y="4128463"/>
            <a:ext cx="172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64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3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1333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3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5618784" y="4128463"/>
            <a:ext cx="172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F512-BBC9-C6D1-4A33-4E33295F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3796-C738-D543-41AF-85390CD48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E15C1-9290-0A16-9366-37B87293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024AB-94F4-B107-0DE1-2468EE3F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55D5-1085-5742-A738-D7D792EB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6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1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1333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1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1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933"/>
            </a:lvl1pPr>
            <a:lvl2pPr marL="609630" lvl="1" indent="-15240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933"/>
            </a:lvl2pPr>
            <a:lvl3pPr marL="914446" lvl="2" indent="-15240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933"/>
            </a:lvl3pPr>
            <a:lvl4pPr marL="1219261" lvl="3" indent="-15240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933"/>
            </a:lvl4pPr>
            <a:lvl5pPr marL="1524076" lvl="4" indent="-15240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933"/>
            </a:lvl5pPr>
            <a:lvl6pPr marL="1828891" lvl="5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5618784" y="4128463"/>
            <a:ext cx="172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35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0B7A-3F9D-8462-2DDF-508DBD41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4400C-32F7-9458-E2E8-4F45E564AEB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827D32-AA25-8077-BFA3-A5DBE1E4E9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5867" y="2616200"/>
            <a:ext cx="3564467" cy="248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3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03FF-84C3-06FA-4936-ED707335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75D50-73EF-420E-66AA-7DEC9A9DA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F5789-792F-E63B-F598-3B90B764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BDBBF-CD75-3A20-C410-2C956736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3CB12-7163-D1C8-50CE-77B933D9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90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9E2-DAFF-C9D8-D456-8726504E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005D-0E81-B58A-4096-7D4F00EC6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E31F9-87B4-CA8E-2BB9-705EAEE5D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49BAE-8C0F-A938-5281-069E48C1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54320-888B-02D7-FF4D-349CCE1B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F3D38-B40A-D50D-63B1-31577BBB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19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DCBB-AF3F-88B8-FF0F-2827204F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54476-B16D-7150-0210-35AF9AA3C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31447-769D-5973-8AB0-73569C89A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07E6F-38B8-3ED1-4CF6-E03C11DCC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F178B-1D48-75AC-BDCE-55212B6F2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1A8E2-C6BD-4B9F-75FF-D9A91880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E3A55-DC3C-A882-DA16-52F91A75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415B8-6D4C-65C6-D607-88BC9D33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1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F703-943E-CF45-F422-175A09DA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30885-3298-8405-0688-708BDAB7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18C18-930D-F063-A9B9-4332A837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CFF0F-E340-7623-34FB-62AF663B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0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33B69-7A5A-8BB5-2347-86352EF3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1CAA2-E350-67DA-8917-196C7879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3265E-5A83-960C-5DB0-D7E7A693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72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CBBE-1DA6-0C5E-CB70-5917445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78FE-41D5-7E3C-EFA3-45A64AD9B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C0A24-3FB6-FBD5-4392-9A0687868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FD74-E140-0835-0852-555ACEDC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6AA2D-BC6C-B606-1206-2E5116DB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ED5AD-DDE7-E49E-D7F6-55FD4A24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0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43E8-5122-FF2C-BFE3-C41F29AA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4B3E5-5AD2-89F0-9ED3-3DE29F2BA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67578-9D1B-2F36-6814-7B04ED47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86C6B-A5E8-A6B1-379E-E6632B41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F4FE5-617C-76B0-2462-FB51F27F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93EE9-1138-0615-1AEB-EB7EBA4B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9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F493F5-1306-5024-8622-E72BDCAC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548D-02A3-28A6-E256-715BF36C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0378B-5C63-CE2C-1AA5-2E4783BA3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03B0-7ABE-14BA-FD4F-ECC3A01A4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4636A-0842-B13B-781A-A451B78D5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2068F-CA5D-0FA2-8EF7-05C20B33A1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33" y="207677"/>
            <a:ext cx="948692" cy="16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5618784" y="4128463"/>
            <a:ext cx="172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1749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6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3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5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17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20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4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5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180" y="759734"/>
            <a:ext cx="2974125" cy="5338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54;p2">
            <a:extLst>
              <a:ext uri="{FF2B5EF4-FFF2-40B4-BE49-F238E27FC236}">
                <a16:creationId xmlns:a16="http://schemas.microsoft.com/office/drawing/2014/main" id="{27110597-7061-1BBF-6C99-DB3339CE6EAA}"/>
              </a:ext>
            </a:extLst>
          </p:cNvPr>
          <p:cNvCxnSpPr>
            <a:cxnSpLocks/>
          </p:cNvCxnSpPr>
          <p:nvPr/>
        </p:nvCxnSpPr>
        <p:spPr>
          <a:xfrm>
            <a:off x="0" y="5548005"/>
            <a:ext cx="7524466" cy="0"/>
          </a:xfrm>
          <a:prstGeom prst="straightConnector1">
            <a:avLst/>
          </a:prstGeom>
          <a:noFill/>
          <a:ln w="76200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itle 3">
            <a:extLst>
              <a:ext uri="{FF2B5EF4-FFF2-40B4-BE49-F238E27FC236}">
                <a16:creationId xmlns:a16="http://schemas.microsoft.com/office/drawing/2014/main" id="{16E2F471-E8D6-9441-7EAC-F5FEDF7E5D29}"/>
              </a:ext>
            </a:extLst>
          </p:cNvPr>
          <p:cNvSpPr txBox="1">
            <a:spLocks/>
          </p:cNvSpPr>
          <p:nvPr/>
        </p:nvSpPr>
        <p:spPr>
          <a:xfrm>
            <a:off x="545448" y="1998162"/>
            <a:ext cx="6682666" cy="2496499"/>
          </a:xfrm>
          <a:prstGeom prst="rect">
            <a:avLst/>
          </a:prstGeo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630"/>
            <a:r>
              <a:rPr lang="en-US" sz="6400" b="1" kern="0" dirty="0">
                <a:solidFill>
                  <a:srgbClr val="003B5C"/>
                </a:solidFill>
                <a:latin typeface="Aptos Display" panose="020B0004020202020204" pitchFamily="34" charset="0"/>
              </a:rPr>
              <a:t>FISCAL YEAR 25-26 BUDGET ADOPTION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6820E1E1-6397-86DA-5C16-D91DD8B6CF91}"/>
              </a:ext>
            </a:extLst>
          </p:cNvPr>
          <p:cNvSpPr txBox="1">
            <a:spLocks/>
          </p:cNvSpPr>
          <p:nvPr/>
        </p:nvSpPr>
        <p:spPr>
          <a:xfrm>
            <a:off x="545448" y="4276862"/>
            <a:ext cx="3718821" cy="633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630"/>
            <a:r>
              <a:rPr lang="en-US" sz="2400" b="1" kern="0" dirty="0">
                <a:solidFill>
                  <a:srgbClr val="007A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3,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52041809-89EB-4869-5A56-C7156E3E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2DC36AA8-405C-62A3-96B0-C2F023BBE2B6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0B7EDEA2-4263-4BA0-2095-779D4C9FC2C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6164C5EE-2AAE-9B18-6844-F05430F3DAE4}"/>
              </a:ext>
            </a:extLst>
          </p:cNvPr>
          <p:cNvSpPr txBox="1"/>
          <p:nvPr/>
        </p:nvSpPr>
        <p:spPr>
          <a:xfrm>
            <a:off x="623638" y="791166"/>
            <a:ext cx="875549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TAX REVENUES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51BB3-AEE3-92E5-AA01-EB8053C75B6D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4D21168-1912-BBFB-5DAB-EF742D542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424600"/>
              </p:ext>
            </p:extLst>
          </p:nvPr>
        </p:nvGraphicFramePr>
        <p:xfrm>
          <a:off x="82550" y="1949450"/>
          <a:ext cx="12101513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58191" imgH="3019425" progId="Excel.Sheet.12">
                  <p:embed/>
                </p:oleObj>
              </mc:Choice>
              <mc:Fallback>
                <p:oleObj name="Worksheet" r:id="rId4" imgW="7858191" imgH="3019425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2785188-F9DD-225D-0BDD-183C2CE62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0" y="1949450"/>
                        <a:ext cx="12101513" cy="431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69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8120405B-33DC-1FD8-4D7B-0AB94E7DA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g34e54dd702b_0_69">
            <a:extLst>
              <a:ext uri="{FF2B5EF4-FFF2-40B4-BE49-F238E27FC236}">
                <a16:creationId xmlns:a16="http://schemas.microsoft.com/office/drawing/2014/main" id="{3FE62077-A539-D29D-2277-4EDB532E91C7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58;p2">
            <a:extLst>
              <a:ext uri="{FF2B5EF4-FFF2-40B4-BE49-F238E27FC236}">
                <a16:creationId xmlns:a16="http://schemas.microsoft.com/office/drawing/2014/main" id="{76B1BCEA-EF6C-3485-3F57-A2CDD3FD5FF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6;p2">
            <a:extLst>
              <a:ext uri="{FF2B5EF4-FFF2-40B4-BE49-F238E27FC236}">
                <a16:creationId xmlns:a16="http://schemas.microsoft.com/office/drawing/2014/main" id="{9B441A83-8313-B419-7B63-970BDF4072F6}"/>
              </a:ext>
            </a:extLst>
          </p:cNvPr>
          <p:cNvSpPr txBox="1"/>
          <p:nvPr/>
        </p:nvSpPr>
        <p:spPr>
          <a:xfrm>
            <a:off x="353961" y="2949798"/>
            <a:ext cx="598784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609630">
              <a:buClr>
                <a:srgbClr val="424242"/>
              </a:buClr>
              <a:buSzPts val="4900"/>
            </a:pPr>
            <a:r>
              <a:rPr lang="en-US" sz="4400" b="1" kern="0" dirty="0">
                <a:solidFill>
                  <a:srgbClr val="000000"/>
                </a:solidFill>
                <a:latin typeface="Aptos Display" panose="020B0004020202020204" pitchFamily="34" charset="0"/>
                <a:cs typeface="Times New Roman"/>
                <a:sym typeface="Times New Roman"/>
              </a:rPr>
              <a:t>HISTORICAL TRENDS FOR MAJOR TAXES</a:t>
            </a:r>
            <a:endParaRPr lang="en-US" sz="4400" kern="0" dirty="0">
              <a:solidFill>
                <a:srgbClr val="000000"/>
              </a:solidFill>
              <a:latin typeface="Aptos Display" panose="020B0004020202020204" pitchFamily="34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9939FA-1F35-D6E4-7DBF-BD2A9532E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57050"/>
            <a:ext cx="5580023" cy="49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7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2EAE3571-5C01-B3C4-BCEC-D349369F8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g34e54dd702b_0_69">
            <a:extLst>
              <a:ext uri="{FF2B5EF4-FFF2-40B4-BE49-F238E27FC236}">
                <a16:creationId xmlns:a16="http://schemas.microsoft.com/office/drawing/2014/main" id="{CB785A07-5C54-320B-B279-7C3E117FC462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58;p2">
            <a:extLst>
              <a:ext uri="{FF2B5EF4-FFF2-40B4-BE49-F238E27FC236}">
                <a16:creationId xmlns:a16="http://schemas.microsoft.com/office/drawing/2014/main" id="{63E3F20C-67C6-4BC4-10D6-FC4BF8F056E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86AD37-8EA4-306D-1B53-D6068CE7BFF8}"/>
              </a:ext>
            </a:extLst>
          </p:cNvPr>
          <p:cNvSpPr txBox="1">
            <a:spLocks/>
          </p:cNvSpPr>
          <p:nvPr/>
        </p:nvSpPr>
        <p:spPr>
          <a:xfrm>
            <a:off x="391575" y="88496"/>
            <a:ext cx="10785941" cy="846450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kern="0" dirty="0">
                <a:latin typeface="Aptos Display" panose="020B0004020202020204" pitchFamily="34" charset="0"/>
              </a:rPr>
              <a:t>SALES TAX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410CC3-017D-459F-96B2-AD4DB7B5A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640632"/>
              </p:ext>
            </p:extLst>
          </p:nvPr>
        </p:nvGraphicFramePr>
        <p:xfrm>
          <a:off x="235975" y="1060472"/>
          <a:ext cx="11690554" cy="550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706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6FD89F5F-077F-D4AF-922E-12F4341D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g34e54dd702b_0_69">
            <a:extLst>
              <a:ext uri="{FF2B5EF4-FFF2-40B4-BE49-F238E27FC236}">
                <a16:creationId xmlns:a16="http://schemas.microsoft.com/office/drawing/2014/main" id="{E07308CA-A63A-DBCA-3EFB-6E0BEF84B46E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58;p2">
            <a:extLst>
              <a:ext uri="{FF2B5EF4-FFF2-40B4-BE49-F238E27FC236}">
                <a16:creationId xmlns:a16="http://schemas.microsoft.com/office/drawing/2014/main" id="{DD34D6C1-A7C5-4712-C125-3FF3A57C069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878462-A76B-BD71-1341-142657A6B70D}"/>
              </a:ext>
            </a:extLst>
          </p:cNvPr>
          <p:cNvSpPr txBox="1">
            <a:spLocks/>
          </p:cNvSpPr>
          <p:nvPr/>
        </p:nvSpPr>
        <p:spPr>
          <a:xfrm>
            <a:off x="391575" y="88496"/>
            <a:ext cx="10785941" cy="846450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kern="0" dirty="0">
                <a:latin typeface="Aptos Display" panose="020B0004020202020204" pitchFamily="34" charset="0"/>
              </a:rPr>
              <a:t>PROPERTY TAX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BBF27B-A69B-463B-A8A9-28580A82F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425659"/>
              </p:ext>
            </p:extLst>
          </p:nvPr>
        </p:nvGraphicFramePr>
        <p:xfrm>
          <a:off x="391575" y="1060471"/>
          <a:ext cx="11408850" cy="550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41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B7FB9F89-B22D-E0C2-C430-C68903440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g34e54dd702b_0_69">
            <a:extLst>
              <a:ext uri="{FF2B5EF4-FFF2-40B4-BE49-F238E27FC236}">
                <a16:creationId xmlns:a16="http://schemas.microsoft.com/office/drawing/2014/main" id="{D951176B-6DC3-F22A-C727-C9C929678001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58;p2">
            <a:extLst>
              <a:ext uri="{FF2B5EF4-FFF2-40B4-BE49-F238E27FC236}">
                <a16:creationId xmlns:a16="http://schemas.microsoft.com/office/drawing/2014/main" id="{B67300FD-1349-94C9-FB98-74F580381A54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023546-5A80-B5BD-1AC8-ED01F3CD664E}"/>
              </a:ext>
            </a:extLst>
          </p:cNvPr>
          <p:cNvSpPr txBox="1">
            <a:spLocks/>
          </p:cNvSpPr>
          <p:nvPr/>
        </p:nvSpPr>
        <p:spPr>
          <a:xfrm>
            <a:off x="391575" y="88496"/>
            <a:ext cx="10785941" cy="846450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kern="0" dirty="0">
                <a:latin typeface="Aptos Display" panose="020B0004020202020204" pitchFamily="34" charset="0"/>
              </a:rPr>
              <a:t>UTILITY USERS TAX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80FDB3C-FD27-2D6A-A0F5-2BA43F1F7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479334"/>
              </p:ext>
            </p:extLst>
          </p:nvPr>
        </p:nvGraphicFramePr>
        <p:xfrm>
          <a:off x="216310" y="1060472"/>
          <a:ext cx="11838038" cy="559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291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7EAF409B-C56A-AEAB-D2B5-5EC2110CB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g34e54dd702b_0_69">
            <a:extLst>
              <a:ext uri="{FF2B5EF4-FFF2-40B4-BE49-F238E27FC236}">
                <a16:creationId xmlns:a16="http://schemas.microsoft.com/office/drawing/2014/main" id="{6A7CA9C4-D2E0-C0F2-E42F-CBBF84AD8CFD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58;p2">
            <a:extLst>
              <a:ext uri="{FF2B5EF4-FFF2-40B4-BE49-F238E27FC236}">
                <a16:creationId xmlns:a16="http://schemas.microsoft.com/office/drawing/2014/main" id="{8CEAC14F-B1C4-6386-91C6-0643F3BDBDF9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A73FE9-0444-024B-236A-11F0940AED48}"/>
              </a:ext>
            </a:extLst>
          </p:cNvPr>
          <p:cNvSpPr txBox="1">
            <a:spLocks/>
          </p:cNvSpPr>
          <p:nvPr/>
        </p:nvSpPr>
        <p:spPr>
          <a:xfrm>
            <a:off x="391575" y="88496"/>
            <a:ext cx="10785941" cy="846450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kern="0" dirty="0">
                <a:latin typeface="Aptos Display" panose="020B0004020202020204" pitchFamily="34" charset="0"/>
              </a:rPr>
              <a:t>TRANSIENT OCCUPANCY TAX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8DB9CD9-3D23-496D-A8EF-FEC4D0E6C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804568"/>
              </p:ext>
            </p:extLst>
          </p:nvPr>
        </p:nvGraphicFramePr>
        <p:xfrm>
          <a:off x="226142" y="934946"/>
          <a:ext cx="11670889" cy="574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171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29BB8DE4-D9F5-FC3D-13D2-4EA4E85B8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F9A6F195-C185-4213-4FE7-DE4EFBEAF808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195671BC-A8DD-CB0E-3702-F784C223F259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8A25906A-BF2F-599F-882A-C6196081D712}"/>
              </a:ext>
            </a:extLst>
          </p:cNvPr>
          <p:cNvSpPr txBox="1"/>
          <p:nvPr/>
        </p:nvSpPr>
        <p:spPr>
          <a:xfrm>
            <a:off x="1002890" y="762306"/>
            <a:ext cx="9783097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3469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49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EXPENDITURE BY CATEGORY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52E738-EEE3-02B8-9D27-45E15DEE1B00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AEACC977-1C8C-334B-31D2-EDA693FE1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793544"/>
              </p:ext>
            </p:extLst>
          </p:nvPr>
        </p:nvGraphicFramePr>
        <p:xfrm>
          <a:off x="645426" y="1456802"/>
          <a:ext cx="10598680" cy="5036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032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CBBE02BF-98A4-EDB9-2064-64BB253D3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7B55A533-EF9D-0B69-AED7-EB4361680BC1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0A62B078-7C4B-6F1A-8D68-AEAB913AF1C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76DB9E68-C398-577A-F000-35FE5534EBD6}"/>
              </a:ext>
            </a:extLst>
          </p:cNvPr>
          <p:cNvSpPr txBox="1"/>
          <p:nvPr/>
        </p:nvSpPr>
        <p:spPr>
          <a:xfrm>
            <a:off x="1082723" y="545729"/>
            <a:ext cx="9783097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3469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49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EXPENDITURE BY DEPARTMENT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10198-0AA3-4C5C-B555-0DEF6A2DDE12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42AA9DA7-625D-4770-7C6A-4DEA74875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516974"/>
              </p:ext>
            </p:extLst>
          </p:nvPr>
        </p:nvGraphicFramePr>
        <p:xfrm>
          <a:off x="182880" y="1447417"/>
          <a:ext cx="11826240" cy="486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3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B18EB7E5-73EA-F7B9-1369-58CDE399F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F08CFF6C-06DA-B1BC-7B1F-63CC3E79659C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F8F5D826-F7EF-FA84-197F-A82298F9C94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BE4B7CB7-A807-19AF-2BC4-1FD3C81ECAB4}"/>
              </a:ext>
            </a:extLst>
          </p:cNvPr>
          <p:cNvSpPr txBox="1"/>
          <p:nvPr/>
        </p:nvSpPr>
        <p:spPr>
          <a:xfrm>
            <a:off x="632346" y="698500"/>
            <a:ext cx="820685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3469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49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3-YEAR GENERAL FUND SUMMARY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79A1E-9D8F-C877-7B02-6350DCDD39AD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43BE60E-88CA-C9B5-E7F7-129C1F325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876038"/>
              </p:ext>
            </p:extLst>
          </p:nvPr>
        </p:nvGraphicFramePr>
        <p:xfrm>
          <a:off x="365125" y="1625600"/>
          <a:ext cx="1129347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686609" imgH="3552825" progId="Excel.Sheet.12">
                  <p:embed/>
                </p:oleObj>
              </mc:Choice>
              <mc:Fallback>
                <p:oleObj name="Worksheet" r:id="rId4" imgW="7686609" imgH="3552825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7859B0C-8578-2D51-9BF4-B26CA020F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125" y="1625600"/>
                        <a:ext cx="1129347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4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C71D0A8B-DFF9-199F-4175-72129CBB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F7167968-F7F9-7368-96A2-F9E46DB678EC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C509D60D-B7AD-AB85-C851-6BB90FAD009C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0B46B6F9-D395-E33A-E14B-EDC73C00AE9B}"/>
              </a:ext>
            </a:extLst>
          </p:cNvPr>
          <p:cNvSpPr txBox="1"/>
          <p:nvPr/>
        </p:nvSpPr>
        <p:spPr>
          <a:xfrm>
            <a:off x="632345" y="411628"/>
            <a:ext cx="8833871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3469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49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5-YEAR GENERAL FUND PROJECTIONS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78C867-DD9A-EAA5-F2BD-DD18B3F01390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A32D61F-DA0B-4321-09C2-CA8E01A22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608952"/>
              </p:ext>
            </p:extLst>
          </p:nvPr>
        </p:nvGraphicFramePr>
        <p:xfrm>
          <a:off x="170791" y="1452281"/>
          <a:ext cx="9399929" cy="227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2">
            <a:extLst>
              <a:ext uri="{FF2B5EF4-FFF2-40B4-BE49-F238E27FC236}">
                <a16:creationId xmlns:a16="http://schemas.microsoft.com/office/drawing/2014/main" id="{D4D24B09-9B5D-8DA5-22E2-6B0F719ED318}"/>
              </a:ext>
            </a:extLst>
          </p:cNvPr>
          <p:cNvSpPr txBox="1"/>
          <p:nvPr/>
        </p:nvSpPr>
        <p:spPr>
          <a:xfrm>
            <a:off x="9570720" y="1825912"/>
            <a:ext cx="2542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</a:rPr>
              <a:t>Assumptions: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</a:rPr>
              <a:t>Revenue Growth 3%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ptos Display" panose="020B0004020202020204" pitchFamily="34" charset="0"/>
              </a:rPr>
              <a:t>Payroll Increases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</a:rPr>
              <a:t>3%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ptos Display" panose="020B0004020202020204" pitchFamily="34" charset="0"/>
              </a:rPr>
              <a:t>Services Increases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</a:rPr>
              <a:t>3%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FC451-C9DE-C2B0-7199-F3A914239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91" y="3922251"/>
            <a:ext cx="9418217" cy="23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889DE6-DCC0-4DE5-C924-1C28F82D0D0F}"/>
              </a:ext>
            </a:extLst>
          </p:cNvPr>
          <p:cNvSpPr/>
          <p:nvPr/>
        </p:nvSpPr>
        <p:spPr>
          <a:xfrm>
            <a:off x="0" y="0"/>
            <a:ext cx="6712329" cy="6857991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391236" y="1869907"/>
            <a:ext cx="6683992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609630">
              <a:lnSpc>
                <a:spcPct val="173469"/>
              </a:lnSpc>
              <a:buClr>
                <a:srgbClr val="424242"/>
              </a:buClr>
              <a:buSzPts val="4900"/>
            </a:pPr>
            <a:r>
              <a:rPr lang="en-US" sz="4000" b="1" kern="0" dirty="0">
                <a:solidFill>
                  <a:srgbClr val="FFFFFF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AGENDA</a:t>
            </a:r>
            <a:endParaRPr sz="4000" kern="0" dirty="0">
              <a:solidFill>
                <a:srgbClr val="FFFFFF"/>
              </a:solidFill>
              <a:latin typeface="Aptos Display" panose="020B0004020202020204" pitchFamily="34" charset="0"/>
              <a:cs typeface="Arial"/>
              <a:sym typeface="Arial"/>
            </a:endParaRPr>
          </a:p>
        </p:txBody>
      </p:sp>
      <p:cxnSp>
        <p:nvCxnSpPr>
          <p:cNvPr id="3" name="Google Shape;54;p2">
            <a:extLst>
              <a:ext uri="{FF2B5EF4-FFF2-40B4-BE49-F238E27FC236}">
                <a16:creationId xmlns:a16="http://schemas.microsoft.com/office/drawing/2014/main" id="{7717C276-022F-A3C7-C24B-28C5C17136BA}"/>
              </a:ext>
            </a:extLst>
          </p:cNvPr>
          <p:cNvCxnSpPr>
            <a:cxnSpLocks/>
          </p:cNvCxnSpPr>
          <p:nvPr/>
        </p:nvCxnSpPr>
        <p:spPr>
          <a:xfrm>
            <a:off x="391236" y="3126436"/>
            <a:ext cx="6010702" cy="0"/>
          </a:xfrm>
          <a:prstGeom prst="straightConnector1">
            <a:avLst/>
          </a:prstGeom>
          <a:noFill/>
          <a:ln w="76200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 descr="A clock on a pole&#10;&#10;AI-generated content may be incorrect.">
            <a:extLst>
              <a:ext uri="{FF2B5EF4-FFF2-40B4-BE49-F238E27FC236}">
                <a16:creationId xmlns:a16="http://schemas.microsoft.com/office/drawing/2014/main" id="{17A4F366-174A-76B5-5D63-BDC1005CA1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427" r="11318"/>
          <a:stretch/>
        </p:blipFill>
        <p:spPr>
          <a:xfrm>
            <a:off x="6712329" y="0"/>
            <a:ext cx="5479671" cy="6858000"/>
          </a:xfrm>
          <a:prstGeom prst="rect">
            <a:avLst/>
          </a:prstGeom>
        </p:spPr>
      </p:pic>
      <p:pic>
        <p:nvPicPr>
          <p:cNvPr id="13" name="Picture 12" descr="Logo, icon, company name&#10;&#10;AI-generated content may be incorrect.">
            <a:extLst>
              <a:ext uri="{FF2B5EF4-FFF2-40B4-BE49-F238E27FC236}">
                <a16:creationId xmlns:a16="http://schemas.microsoft.com/office/drawing/2014/main" id="{A54E6D4C-7E8F-5E54-86A4-6D2E83CEA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4" y="244752"/>
            <a:ext cx="1115085" cy="111508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07E6F5-FC23-BFE0-CFD5-613F3A455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90189"/>
              </p:ext>
            </p:extLst>
          </p:nvPr>
        </p:nvGraphicFramePr>
        <p:xfrm>
          <a:off x="304720" y="3147286"/>
          <a:ext cx="6183734" cy="371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B00B5-C031-78F7-7B79-32C9B55A8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tree, mountain&#10;&#10;AI-generated content may be incorrect.">
            <a:extLst>
              <a:ext uri="{FF2B5EF4-FFF2-40B4-BE49-F238E27FC236}">
                <a16:creationId xmlns:a16="http://schemas.microsoft.com/office/drawing/2014/main" id="{7CFA84DC-8518-0A1D-6E32-A56A1B07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3" t="33" r="9542" b="34210"/>
          <a:stretch/>
        </p:blipFill>
        <p:spPr>
          <a:xfrm>
            <a:off x="-1" y="3386"/>
            <a:ext cx="12192001" cy="68546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844527-7C59-DBB4-64FD-57C4E28D95B7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rgbClr val="003B5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3AF87FF-69FD-FD8B-C21A-177DF7C48526}"/>
              </a:ext>
            </a:extLst>
          </p:cNvPr>
          <p:cNvSpPr txBox="1">
            <a:spLocks/>
          </p:cNvSpPr>
          <p:nvPr/>
        </p:nvSpPr>
        <p:spPr>
          <a:xfrm>
            <a:off x="745845" y="2896420"/>
            <a:ext cx="10700308" cy="106516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09630"/>
            <a:r>
              <a:rPr lang="en-US" sz="6000" b="1" kern="0" dirty="0">
                <a:solidFill>
                  <a:srgbClr val="FFFFFF"/>
                </a:solidFill>
                <a:latin typeface="Aptos Display" panose="020B0004020202020204" pitchFamily="34" charset="0"/>
              </a:rPr>
              <a:t>FISCAL YEAR 2025-26 </a:t>
            </a:r>
          </a:p>
          <a:p>
            <a:pPr algn="ctr" defTabSz="609630"/>
            <a:r>
              <a:rPr lang="en-US" sz="6000" b="1" kern="0" dirty="0">
                <a:solidFill>
                  <a:srgbClr val="FFFFFF"/>
                </a:solidFill>
                <a:latin typeface="Aptos Display" panose="020B0004020202020204" pitchFamily="34" charset="0"/>
              </a:rPr>
              <a:t>NEW PROGRAM REQUESTS</a:t>
            </a:r>
          </a:p>
        </p:txBody>
      </p:sp>
      <p:cxnSp>
        <p:nvCxnSpPr>
          <p:cNvPr id="10" name="Google Shape;97;g34e54dd702b_0_69">
            <a:extLst>
              <a:ext uri="{FF2B5EF4-FFF2-40B4-BE49-F238E27FC236}">
                <a16:creationId xmlns:a16="http://schemas.microsoft.com/office/drawing/2014/main" id="{FF8A9B03-DD46-16F6-B266-52485E25498C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58;p2">
            <a:extLst>
              <a:ext uri="{FF2B5EF4-FFF2-40B4-BE49-F238E27FC236}">
                <a16:creationId xmlns:a16="http://schemas.microsoft.com/office/drawing/2014/main" id="{A08B32C7-30BA-96E1-9516-CE6030E0CE3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97;g34e54dd702b_0_69">
            <a:extLst>
              <a:ext uri="{FF2B5EF4-FFF2-40B4-BE49-F238E27FC236}">
                <a16:creationId xmlns:a16="http://schemas.microsoft.com/office/drawing/2014/main" id="{6B3A7B8A-BECE-7E95-28EE-65E7757F7745}"/>
              </a:ext>
            </a:extLst>
          </p:cNvPr>
          <p:cNvCxnSpPr>
            <a:cxnSpLocks/>
          </p:cNvCxnSpPr>
          <p:nvPr/>
        </p:nvCxnSpPr>
        <p:spPr>
          <a:xfrm>
            <a:off x="1082723" y="6159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08140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E00C47B7-082D-0BE8-2975-1D6D0B709947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8564B15E-1298-AC09-088E-2A23F40849E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9C6AFA11-0352-E66B-E7F8-26045FA97558}"/>
              </a:ext>
            </a:extLst>
          </p:cNvPr>
          <p:cNvSpPr txBox="1"/>
          <p:nvPr/>
        </p:nvSpPr>
        <p:spPr>
          <a:xfrm>
            <a:off x="632346" y="956839"/>
            <a:ext cx="820685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609630"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kern="0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FY25-26 NEW PROGRAMS</a:t>
            </a:r>
            <a:endParaRPr lang="en-US" sz="4000" kern="0" dirty="0">
              <a:solidFill>
                <a:srgbClr val="000000"/>
              </a:solidFill>
              <a:latin typeface="Aptos Display" panose="020B0004020202020204" pitchFamily="34" charset="0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3AC94B-5ED9-5647-016B-944CF8034E8F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23761ED-BAA4-115F-F49F-4CB1BA752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76780"/>
              </p:ext>
            </p:extLst>
          </p:nvPr>
        </p:nvGraphicFramePr>
        <p:xfrm>
          <a:off x="410144" y="1893164"/>
          <a:ext cx="11495655" cy="447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248665" imgH="3695700" progId="Excel.Sheet.12">
                  <p:embed/>
                </p:oleObj>
              </mc:Choice>
              <mc:Fallback>
                <p:oleObj name="Worksheet" r:id="rId4" imgW="8248665" imgH="369570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A69F8B-EB2D-4242-8707-F11C60F27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144" y="1893164"/>
                        <a:ext cx="11495655" cy="4478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E00C47B7-082D-0BE8-2975-1D6D0B709947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8564B15E-1298-AC09-088E-2A23F40849E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9C6AFA11-0352-E66B-E7F8-26045FA97558}"/>
              </a:ext>
            </a:extLst>
          </p:cNvPr>
          <p:cNvSpPr txBox="1"/>
          <p:nvPr/>
        </p:nvSpPr>
        <p:spPr>
          <a:xfrm>
            <a:off x="632343" y="1766545"/>
            <a:ext cx="820685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CITY CLERK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7" name="Google Shape;140;g34e54dd702b_0_37">
            <a:extLst>
              <a:ext uri="{FF2B5EF4-FFF2-40B4-BE49-F238E27FC236}">
                <a16:creationId xmlns:a16="http://schemas.microsoft.com/office/drawing/2014/main" id="{9C287653-74D1-F11A-AC86-F399D616A9A4}"/>
              </a:ext>
            </a:extLst>
          </p:cNvPr>
          <p:cNvSpPr txBox="1"/>
          <p:nvPr/>
        </p:nvSpPr>
        <p:spPr>
          <a:xfrm>
            <a:off x="632344" y="2657628"/>
            <a:ext cx="11109277" cy="252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5714"/>
              </a:lnSpc>
              <a:buClr>
                <a:srgbClr val="424242"/>
              </a:buClr>
              <a:buSzPts val="1400"/>
            </a:pPr>
            <a:r>
              <a:rPr lang="en-US" sz="2800" dirty="0"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Increase the number of licenses for public viewing of the City’s records portal (Cost - $11,000 General Fund)</a:t>
            </a:r>
          </a:p>
          <a:p>
            <a:pPr>
              <a:lnSpc>
                <a:spcPct val="135714"/>
              </a:lnSpc>
              <a:buClr>
                <a:srgbClr val="424242"/>
              </a:buClr>
              <a:buSzPts val="1400"/>
            </a:pPr>
            <a:endParaRPr lang="en-US" sz="2000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35714"/>
              </a:lnSpc>
              <a:buClr>
                <a:srgbClr val="424242"/>
              </a:buClr>
              <a:buSzPts val="1400"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66666"/>
              </a:lnSpc>
              <a:buClr>
                <a:srgbClr val="424242"/>
              </a:buClr>
              <a:buSzPts val="1500"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3AC94B-5ED9-5647-016B-944CF8034E8F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Google Shape;139;g34e54dd702b_0_37">
            <a:extLst>
              <a:ext uri="{FF2B5EF4-FFF2-40B4-BE49-F238E27FC236}">
                <a16:creationId xmlns:a16="http://schemas.microsoft.com/office/drawing/2014/main" id="{5067B002-5917-DBAD-8971-4FD3BC3162D3}"/>
              </a:ext>
            </a:extLst>
          </p:cNvPr>
          <p:cNvSpPr txBox="1"/>
          <p:nvPr/>
        </p:nvSpPr>
        <p:spPr>
          <a:xfrm>
            <a:off x="632346" y="3672470"/>
            <a:ext cx="820685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POLICE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3" name="Google Shape;140;g34e54dd702b_0_37">
            <a:extLst>
              <a:ext uri="{FF2B5EF4-FFF2-40B4-BE49-F238E27FC236}">
                <a16:creationId xmlns:a16="http://schemas.microsoft.com/office/drawing/2014/main" id="{CD672441-2C34-BF2A-7B5A-64C6A8FA2256}"/>
              </a:ext>
            </a:extLst>
          </p:cNvPr>
          <p:cNvSpPr txBox="1"/>
          <p:nvPr/>
        </p:nvSpPr>
        <p:spPr>
          <a:xfrm>
            <a:off x="632344" y="4526936"/>
            <a:ext cx="11315815" cy="250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5714"/>
              </a:lnSpc>
              <a:buClr>
                <a:srgbClr val="424242"/>
              </a:buClr>
              <a:buSzPts val="1400"/>
            </a:pPr>
            <a:r>
              <a:rPr lang="en-US" sz="2800" dirty="0"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Provide mental health and performance solutions for individuals that is tailored to the needs of law enforcement personnel. (Cost - $43,700, $28,700 General Fund and $15,000 Grant Funded)</a:t>
            </a:r>
            <a:endParaRPr lang="en-US" sz="1600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35714"/>
              </a:lnSpc>
              <a:buClr>
                <a:srgbClr val="424242"/>
              </a:buClr>
              <a:buSzPts val="1400"/>
            </a:pP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66666"/>
              </a:lnSpc>
              <a:buClr>
                <a:srgbClr val="424242"/>
              </a:buClr>
              <a:buSzPts val="1500"/>
            </a:pP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39;g34e54dd702b_0_37">
            <a:extLst>
              <a:ext uri="{FF2B5EF4-FFF2-40B4-BE49-F238E27FC236}">
                <a16:creationId xmlns:a16="http://schemas.microsoft.com/office/drawing/2014/main" id="{EFB4969A-D5E0-9A87-AF3A-473B1929A859}"/>
              </a:ext>
            </a:extLst>
          </p:cNvPr>
          <p:cNvSpPr txBox="1"/>
          <p:nvPr/>
        </p:nvSpPr>
        <p:spPr>
          <a:xfrm>
            <a:off x="632343" y="787518"/>
            <a:ext cx="820685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609630"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kern="0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FY25-26 NEW PROGRAMS</a:t>
            </a:r>
            <a:endParaRPr lang="en-US" sz="4000" kern="0" dirty="0">
              <a:solidFill>
                <a:srgbClr val="000000"/>
              </a:solidFill>
              <a:latin typeface="Aptos Display" panose="020B00040202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6045EDE6-A6CB-ED85-D84F-0796DC214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29E4F090-B451-7B46-C063-E577895D313E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9A306586-4FB5-B7F2-35C1-2E9332BD6BC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A32F0017-C54C-501D-627F-ECAC1B2B39B3}"/>
              </a:ext>
            </a:extLst>
          </p:cNvPr>
          <p:cNvSpPr txBox="1"/>
          <p:nvPr/>
        </p:nvSpPr>
        <p:spPr>
          <a:xfrm>
            <a:off x="632343" y="1766545"/>
            <a:ext cx="820685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FIRE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7" name="Google Shape;140;g34e54dd702b_0_37">
            <a:extLst>
              <a:ext uri="{FF2B5EF4-FFF2-40B4-BE49-F238E27FC236}">
                <a16:creationId xmlns:a16="http://schemas.microsoft.com/office/drawing/2014/main" id="{9FE63A9D-4CB9-B3F3-58B6-75F349353C78}"/>
              </a:ext>
            </a:extLst>
          </p:cNvPr>
          <p:cNvSpPr txBox="1"/>
          <p:nvPr/>
        </p:nvSpPr>
        <p:spPr>
          <a:xfrm>
            <a:off x="632343" y="2662548"/>
            <a:ext cx="11109277" cy="461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5714"/>
              </a:lnSpc>
              <a:buClr>
                <a:srgbClr val="424242"/>
              </a:buClr>
              <a:buSzPts val="1400"/>
            </a:pPr>
            <a:r>
              <a:rPr lang="en-US" sz="2800" dirty="0"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- Conduct a Standards of Cover (SOC) assessment of the department to assess community risk, evaluate response performance, and identify opportunities for service improvements (Cost - $80,000 General Fund)</a:t>
            </a:r>
          </a:p>
          <a:p>
            <a:pPr>
              <a:lnSpc>
                <a:spcPct val="135714"/>
              </a:lnSpc>
              <a:buClr>
                <a:srgbClr val="424242"/>
              </a:buClr>
              <a:buSzPts val="1400"/>
            </a:pPr>
            <a:endParaRPr lang="en-US" sz="800" dirty="0">
              <a:latin typeface="Aptos Display" panose="020B0004020202020204" pitchFamily="34" charset="0"/>
              <a:ea typeface="Open Sans"/>
              <a:cs typeface="Open Sans"/>
              <a:sym typeface="Open Sans"/>
            </a:endParaRPr>
          </a:p>
          <a:p>
            <a:pPr>
              <a:lnSpc>
                <a:spcPct val="135714"/>
              </a:lnSpc>
              <a:buClr>
                <a:srgbClr val="424242"/>
              </a:buClr>
              <a:buSzPts val="1400"/>
            </a:pPr>
            <a:r>
              <a:rPr lang="en-US" sz="2800" dirty="0"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- Provide Community Emergency Response Team (CERT) Training to volunteers on how to prepare for disasters and respond to emergency situations (Cost - $12,500 General Fund)</a:t>
            </a:r>
          </a:p>
          <a:p>
            <a:pPr>
              <a:lnSpc>
                <a:spcPct val="135714"/>
              </a:lnSpc>
              <a:buClr>
                <a:srgbClr val="424242"/>
              </a:buClr>
              <a:buSzPts val="1400"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66666"/>
              </a:lnSpc>
              <a:buClr>
                <a:srgbClr val="424242"/>
              </a:buClr>
              <a:buSzPts val="1500"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EA6861-5033-4FCD-C85B-E0573FDA15D6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Google Shape;139;g34e54dd702b_0_37">
            <a:extLst>
              <a:ext uri="{FF2B5EF4-FFF2-40B4-BE49-F238E27FC236}">
                <a16:creationId xmlns:a16="http://schemas.microsoft.com/office/drawing/2014/main" id="{F6FFCD30-0847-781B-63C6-F734FE69CBE5}"/>
              </a:ext>
            </a:extLst>
          </p:cNvPr>
          <p:cNvSpPr txBox="1"/>
          <p:nvPr/>
        </p:nvSpPr>
        <p:spPr>
          <a:xfrm>
            <a:off x="632343" y="787518"/>
            <a:ext cx="820685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609630"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kern="0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FY25-26 NEW PROGRAMS</a:t>
            </a:r>
            <a:endParaRPr lang="en-US" sz="4000" kern="0" dirty="0">
              <a:solidFill>
                <a:srgbClr val="000000"/>
              </a:solidFill>
              <a:latin typeface="Aptos Display" panose="020B00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293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552A4-1994-E73F-91AF-C32D110DF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tree, mountain&#10;&#10;AI-generated content may be incorrect.">
            <a:extLst>
              <a:ext uri="{FF2B5EF4-FFF2-40B4-BE49-F238E27FC236}">
                <a16:creationId xmlns:a16="http://schemas.microsoft.com/office/drawing/2014/main" id="{C353BF95-5226-9465-131F-638293AB52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3" t="33" r="9542" b="34210"/>
          <a:stretch/>
        </p:blipFill>
        <p:spPr>
          <a:xfrm>
            <a:off x="-1" y="3386"/>
            <a:ext cx="12192001" cy="68546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E56E8D-B260-6EC5-C33A-A86D1A3E0029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rgbClr val="003B5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EF7328-F310-2C27-8996-464C72DE0347}"/>
              </a:ext>
            </a:extLst>
          </p:cNvPr>
          <p:cNvSpPr txBox="1">
            <a:spLocks/>
          </p:cNvSpPr>
          <p:nvPr/>
        </p:nvSpPr>
        <p:spPr>
          <a:xfrm>
            <a:off x="745845" y="2100007"/>
            <a:ext cx="10700308" cy="106516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09630"/>
            <a:r>
              <a:rPr lang="en-US" sz="6000" b="1" kern="0" dirty="0">
                <a:solidFill>
                  <a:srgbClr val="FFFFFF"/>
                </a:solidFill>
                <a:latin typeface="Aptos Display" panose="020B0004020202020204" pitchFamily="34" charset="0"/>
              </a:rPr>
              <a:t>FISCAL YEAR 2025-26 </a:t>
            </a:r>
          </a:p>
          <a:p>
            <a:pPr algn="ctr" defTabSz="609630"/>
            <a:r>
              <a:rPr lang="en-US" sz="6000" b="1" kern="0" dirty="0">
                <a:solidFill>
                  <a:srgbClr val="FFFFFF"/>
                </a:solidFill>
                <a:latin typeface="Aptos Display" panose="020B0004020202020204" pitchFamily="34" charset="0"/>
              </a:rPr>
              <a:t>CAPITAL IMPROVEMENT &amp; EQUIPMENT REPLACEMENT FUNDS</a:t>
            </a:r>
          </a:p>
        </p:txBody>
      </p:sp>
      <p:cxnSp>
        <p:nvCxnSpPr>
          <p:cNvPr id="10" name="Google Shape;97;g34e54dd702b_0_69">
            <a:extLst>
              <a:ext uri="{FF2B5EF4-FFF2-40B4-BE49-F238E27FC236}">
                <a16:creationId xmlns:a16="http://schemas.microsoft.com/office/drawing/2014/main" id="{457A374E-648C-017E-8582-B53F61EEBC06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58;p2">
            <a:extLst>
              <a:ext uri="{FF2B5EF4-FFF2-40B4-BE49-F238E27FC236}">
                <a16:creationId xmlns:a16="http://schemas.microsoft.com/office/drawing/2014/main" id="{11AC6D71-F893-E3E5-8707-9D9C3E96C0AE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97;g34e54dd702b_0_69">
            <a:extLst>
              <a:ext uri="{FF2B5EF4-FFF2-40B4-BE49-F238E27FC236}">
                <a16:creationId xmlns:a16="http://schemas.microsoft.com/office/drawing/2014/main" id="{EC9B2962-295A-1343-1674-3E56F48D28EF}"/>
              </a:ext>
            </a:extLst>
          </p:cNvPr>
          <p:cNvCxnSpPr>
            <a:cxnSpLocks/>
          </p:cNvCxnSpPr>
          <p:nvPr/>
        </p:nvCxnSpPr>
        <p:spPr>
          <a:xfrm>
            <a:off x="1082723" y="6159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56416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276EA009-F2DA-D526-484E-A2D581F91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35B8A8BC-031C-F85A-90FD-0C6611D5ED93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5E132328-C3DF-E4A4-5575-6E7755D6A27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FF8AE688-C430-42D4-2679-4F9986889645}"/>
              </a:ext>
            </a:extLst>
          </p:cNvPr>
          <p:cNvSpPr txBox="1"/>
          <p:nvPr/>
        </p:nvSpPr>
        <p:spPr>
          <a:xfrm>
            <a:off x="1089233" y="423418"/>
            <a:ext cx="9783097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3469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49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CAPITAL IMPROVEMENT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6560B-AB9B-61FC-F8CA-F3853593DBDA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F85DB308-C3F4-F4D0-0B27-C78F3E445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01516"/>
              </p:ext>
            </p:extLst>
          </p:nvPr>
        </p:nvGraphicFramePr>
        <p:xfrm>
          <a:off x="288325" y="1213241"/>
          <a:ext cx="11530250" cy="536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510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6A59074B-FECB-1F04-95E7-427FAE56D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e54dd702b_0_37">
            <a:extLst>
              <a:ext uri="{FF2B5EF4-FFF2-40B4-BE49-F238E27FC236}">
                <a16:creationId xmlns:a16="http://schemas.microsoft.com/office/drawing/2014/main" id="{33E3E4C5-F584-A35E-F066-FE986BCE5853}"/>
              </a:ext>
            </a:extLst>
          </p:cNvPr>
          <p:cNvSpPr txBox="1"/>
          <p:nvPr/>
        </p:nvSpPr>
        <p:spPr>
          <a:xfrm>
            <a:off x="1992573" y="655663"/>
            <a:ext cx="820685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73469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49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MAJOR CAPITAL PROJECTS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45" name="Google Shape;145;g34e54dd702b_0_37">
            <a:extLst>
              <a:ext uri="{FF2B5EF4-FFF2-40B4-BE49-F238E27FC236}">
                <a16:creationId xmlns:a16="http://schemas.microsoft.com/office/drawing/2014/main" id="{7C99C844-4BF7-D4D3-B3EA-211DE48BC601}"/>
              </a:ext>
            </a:extLst>
          </p:cNvPr>
          <p:cNvSpPr txBox="1"/>
          <p:nvPr/>
        </p:nvSpPr>
        <p:spPr>
          <a:xfrm>
            <a:off x="416171" y="4262312"/>
            <a:ext cx="2471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900"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Aptos Display" panose="020B0004020202020204" pitchFamily="34" charset="0"/>
                <a:cs typeface="Times New Roman"/>
                <a:sym typeface="Times New Roman"/>
              </a:rPr>
              <a:t>PAVEMENT REHABILITATION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46" name="Google Shape;146;g34e54dd702b_0_37">
            <a:extLst>
              <a:ext uri="{FF2B5EF4-FFF2-40B4-BE49-F238E27FC236}">
                <a16:creationId xmlns:a16="http://schemas.microsoft.com/office/drawing/2014/main" id="{3DEF1DD7-3939-0B64-6BC1-09DD37FBAF4C}"/>
              </a:ext>
            </a:extLst>
          </p:cNvPr>
          <p:cNvSpPr txBox="1"/>
          <p:nvPr/>
        </p:nvSpPr>
        <p:spPr>
          <a:xfrm>
            <a:off x="605371" y="4957871"/>
            <a:ext cx="2092600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$2,500,000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g34e54dd702b_0_37">
            <a:extLst>
              <a:ext uri="{FF2B5EF4-FFF2-40B4-BE49-F238E27FC236}">
                <a16:creationId xmlns:a16="http://schemas.microsoft.com/office/drawing/2014/main" id="{8725EBB9-8732-3BE6-88FB-92A965202D07}"/>
              </a:ext>
            </a:extLst>
          </p:cNvPr>
          <p:cNvSpPr txBox="1"/>
          <p:nvPr/>
        </p:nvSpPr>
        <p:spPr>
          <a:xfrm>
            <a:off x="3669928" y="4286143"/>
            <a:ext cx="228179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900"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Aptos Display" panose="020B0004020202020204" pitchFamily="34" charset="0"/>
                <a:cs typeface="Times New Roman"/>
                <a:sym typeface="Times New Roman"/>
              </a:rPr>
              <a:t>ORANGE GROVE WELL TREATMENT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5" name="Google Shape;97;g34e54dd702b_0_69">
            <a:extLst>
              <a:ext uri="{FF2B5EF4-FFF2-40B4-BE49-F238E27FC236}">
                <a16:creationId xmlns:a16="http://schemas.microsoft.com/office/drawing/2014/main" id="{2AA83EAD-8A29-EFE2-5383-7DD01E80C5A4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58;p2">
            <a:extLst>
              <a:ext uri="{FF2B5EF4-FFF2-40B4-BE49-F238E27FC236}">
                <a16:creationId xmlns:a16="http://schemas.microsoft.com/office/drawing/2014/main" id="{42F4DED3-61EF-3FEC-7A18-0B7E82F10F1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F3BC0E-2DF7-A0B7-E823-FDE47E4FFB42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D31D1-E0D8-5DD2-B9E2-4584E53C3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74" y="2498819"/>
            <a:ext cx="2471000" cy="1653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39F27D-A9C7-57B1-6281-2A8438E7B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187" y="2516451"/>
            <a:ext cx="2493538" cy="1653324"/>
          </a:xfrm>
          <a:prstGeom prst="rect">
            <a:avLst/>
          </a:prstGeom>
        </p:spPr>
      </p:pic>
      <p:sp>
        <p:nvSpPr>
          <p:cNvPr id="8" name="Google Shape;146;g34e54dd702b_0_37">
            <a:extLst>
              <a:ext uri="{FF2B5EF4-FFF2-40B4-BE49-F238E27FC236}">
                <a16:creationId xmlns:a16="http://schemas.microsoft.com/office/drawing/2014/main" id="{6D2EB9AD-B778-6533-470B-B669C4F5C76C}"/>
              </a:ext>
            </a:extLst>
          </p:cNvPr>
          <p:cNvSpPr txBox="1"/>
          <p:nvPr/>
        </p:nvSpPr>
        <p:spPr>
          <a:xfrm>
            <a:off x="3764526" y="4957872"/>
            <a:ext cx="2092600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$6,000,000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FD6A86-E7B5-1AB8-02F0-782008E83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438" y="2534083"/>
            <a:ext cx="2489946" cy="1653324"/>
          </a:xfrm>
          <a:prstGeom prst="rect">
            <a:avLst/>
          </a:prstGeom>
        </p:spPr>
      </p:pic>
      <p:sp>
        <p:nvSpPr>
          <p:cNvPr id="10" name="Google Shape;147;g34e54dd702b_0_37">
            <a:extLst>
              <a:ext uri="{FF2B5EF4-FFF2-40B4-BE49-F238E27FC236}">
                <a16:creationId xmlns:a16="http://schemas.microsoft.com/office/drawing/2014/main" id="{39BAF24B-FAAC-8E94-AEF5-011B566E1B28}"/>
              </a:ext>
            </a:extLst>
          </p:cNvPr>
          <p:cNvSpPr txBox="1"/>
          <p:nvPr/>
        </p:nvSpPr>
        <p:spPr>
          <a:xfrm>
            <a:off x="6617587" y="4275807"/>
            <a:ext cx="228179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900"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Aptos Display" panose="020B0004020202020204" pitchFamily="34" charset="0"/>
                <a:cs typeface="Times New Roman"/>
                <a:sym typeface="Times New Roman"/>
              </a:rPr>
              <a:t>COLORADO COMPLETE STREETS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46;g34e54dd702b_0_37">
            <a:extLst>
              <a:ext uri="{FF2B5EF4-FFF2-40B4-BE49-F238E27FC236}">
                <a16:creationId xmlns:a16="http://schemas.microsoft.com/office/drawing/2014/main" id="{0DB7A7A6-308D-8870-628F-BF581BDB3D1E}"/>
              </a:ext>
            </a:extLst>
          </p:cNvPr>
          <p:cNvSpPr txBox="1"/>
          <p:nvPr/>
        </p:nvSpPr>
        <p:spPr>
          <a:xfrm>
            <a:off x="6712185" y="4939308"/>
            <a:ext cx="2092600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$4,500,000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45A8E8-7986-70DD-2214-1949EBAC7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4344" y="2525109"/>
            <a:ext cx="2458006" cy="1635691"/>
          </a:xfrm>
          <a:prstGeom prst="rect">
            <a:avLst/>
          </a:prstGeom>
        </p:spPr>
      </p:pic>
      <p:sp>
        <p:nvSpPr>
          <p:cNvPr id="14" name="Google Shape;147;g34e54dd702b_0_37">
            <a:extLst>
              <a:ext uri="{FF2B5EF4-FFF2-40B4-BE49-F238E27FC236}">
                <a16:creationId xmlns:a16="http://schemas.microsoft.com/office/drawing/2014/main" id="{F06251AB-6C21-C8BF-75B6-E2131B6EB703}"/>
              </a:ext>
            </a:extLst>
          </p:cNvPr>
          <p:cNvSpPr txBox="1"/>
          <p:nvPr/>
        </p:nvSpPr>
        <p:spPr>
          <a:xfrm>
            <a:off x="9302448" y="4285639"/>
            <a:ext cx="228179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900"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Aptos Display" panose="020B0004020202020204" pitchFamily="34" charset="0"/>
                <a:cs typeface="Times New Roman"/>
                <a:sym typeface="Times New Roman"/>
              </a:rPr>
              <a:t>SEWER MAIN REPLACEMENT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46;g34e54dd702b_0_37">
            <a:extLst>
              <a:ext uri="{FF2B5EF4-FFF2-40B4-BE49-F238E27FC236}">
                <a16:creationId xmlns:a16="http://schemas.microsoft.com/office/drawing/2014/main" id="{AD062FA5-F567-7F73-F871-E278AD5D37DF}"/>
              </a:ext>
            </a:extLst>
          </p:cNvPr>
          <p:cNvSpPr txBox="1"/>
          <p:nvPr/>
        </p:nvSpPr>
        <p:spPr>
          <a:xfrm>
            <a:off x="9397046" y="4957871"/>
            <a:ext cx="2092600" cy="41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$1,350,000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4407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06F83576-4DF4-F344-99BB-2D8E6306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97;g34e54dd702b_0_69">
            <a:extLst>
              <a:ext uri="{FF2B5EF4-FFF2-40B4-BE49-F238E27FC236}">
                <a16:creationId xmlns:a16="http://schemas.microsoft.com/office/drawing/2014/main" id="{FCB2FD0A-907C-2C8B-007B-F8B27DB191D9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58;p2">
            <a:extLst>
              <a:ext uri="{FF2B5EF4-FFF2-40B4-BE49-F238E27FC236}">
                <a16:creationId xmlns:a16="http://schemas.microsoft.com/office/drawing/2014/main" id="{6AF14AC0-3E00-E358-2DC0-05E3403C580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E0613F-680E-96CC-F1E9-5F1494812BCE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70C596-C5E0-99D8-9EED-69678F6CF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245" y="294377"/>
            <a:ext cx="9043937" cy="60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89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D166F176-99C6-67AC-4060-FA8FC9D2F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97;g34e54dd702b_0_69">
            <a:extLst>
              <a:ext uri="{FF2B5EF4-FFF2-40B4-BE49-F238E27FC236}">
                <a16:creationId xmlns:a16="http://schemas.microsoft.com/office/drawing/2014/main" id="{95C98159-30B5-F1CF-30D6-62BD97E7F713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58;p2">
            <a:extLst>
              <a:ext uri="{FF2B5EF4-FFF2-40B4-BE49-F238E27FC236}">
                <a16:creationId xmlns:a16="http://schemas.microsoft.com/office/drawing/2014/main" id="{F5F53C76-E76A-FF13-3213-50EEAC18DB39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D2E812-A984-2BC2-8937-C4E2464B3FCF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9F5FB-5864-24F1-DBFD-AFBC2E74E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55" y="294377"/>
            <a:ext cx="7891960" cy="6149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B63C79-DB39-F70E-549A-8C97672AC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009" y="1179815"/>
            <a:ext cx="2529150" cy="37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13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DFFB28AD-4E96-4314-6534-8BE236AEB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84A058E8-EDB8-6CAB-A234-1ABB2D3A7407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438D343F-5B0E-4ECA-090D-A1E2284CC46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7328DA7A-706A-D704-53B8-37CC0B236E49}"/>
              </a:ext>
            </a:extLst>
          </p:cNvPr>
          <p:cNvSpPr txBox="1"/>
          <p:nvPr/>
        </p:nvSpPr>
        <p:spPr>
          <a:xfrm>
            <a:off x="862149" y="-137524"/>
            <a:ext cx="10315367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3469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49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CAPITAL FUND BALANCES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EC349B-82CF-2E1A-3C8C-2ACB8F1CDB37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3597A59-94BB-19B4-28AF-591BE1B8D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98127"/>
              </p:ext>
            </p:extLst>
          </p:nvPr>
        </p:nvGraphicFramePr>
        <p:xfrm>
          <a:off x="519113" y="754063"/>
          <a:ext cx="1069340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582518" imgH="5638800" progId="Excel.Sheet.12">
                  <p:embed/>
                </p:oleObj>
              </mc:Choice>
              <mc:Fallback>
                <p:oleObj name="Worksheet" r:id="rId4" imgW="11582518" imgH="56388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43BE60E-88CA-C9B5-E7F7-129C1F325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113" y="754063"/>
                        <a:ext cx="10693400" cy="56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21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E00C47B7-082D-0BE8-2975-1D6D0B709947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8564B15E-1298-AC09-088E-2A23F40849E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9C6AFA11-0352-E66B-E7F8-26045FA97558}"/>
              </a:ext>
            </a:extLst>
          </p:cNvPr>
          <p:cNvSpPr txBox="1"/>
          <p:nvPr/>
        </p:nvSpPr>
        <p:spPr>
          <a:xfrm>
            <a:off x="623636" y="698500"/>
            <a:ext cx="10105323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GENERAL FUND FY24-25 ESTIMATES 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3AC94B-5ED9-5647-016B-944CF8034E8F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D63EF3E-BBA4-8A4E-9B07-9DD4CCCB5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88849"/>
              </p:ext>
            </p:extLst>
          </p:nvPr>
        </p:nvGraphicFramePr>
        <p:xfrm>
          <a:off x="406230" y="1619797"/>
          <a:ext cx="11266120" cy="4826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696141" imgH="3552825" progId="Excel.Sheet.12">
                  <p:embed/>
                </p:oleObj>
              </mc:Choice>
              <mc:Fallback>
                <p:oleObj name="Worksheet" r:id="rId4" imgW="7696141" imgH="3552825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1D9AF01-6BA1-45A5-AEA6-B8D5F2EC33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230" y="1619797"/>
                        <a:ext cx="11266120" cy="4826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C2F0C8F-BAED-70FE-CE43-6B9DE9A927DC}"/>
              </a:ext>
            </a:extLst>
          </p:cNvPr>
          <p:cNvSpPr/>
          <p:nvPr/>
        </p:nvSpPr>
        <p:spPr>
          <a:xfrm>
            <a:off x="9763432" y="2241755"/>
            <a:ext cx="2022338" cy="44294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472F17F5-DE6E-0923-97C4-07454EBE0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g34e54dd702b_0_69">
            <a:extLst>
              <a:ext uri="{FF2B5EF4-FFF2-40B4-BE49-F238E27FC236}">
                <a16:creationId xmlns:a16="http://schemas.microsoft.com/office/drawing/2014/main" id="{BA60C155-375B-5F94-A848-D5DB222FA398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58;p2">
            <a:extLst>
              <a:ext uri="{FF2B5EF4-FFF2-40B4-BE49-F238E27FC236}">
                <a16:creationId xmlns:a16="http://schemas.microsoft.com/office/drawing/2014/main" id="{37CB2CDD-68A1-FD06-30BE-B8C821BB1AF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315123-B94F-C953-0B5A-779F54CE6F9D}"/>
              </a:ext>
            </a:extLst>
          </p:cNvPr>
          <p:cNvSpPr txBox="1">
            <a:spLocks/>
          </p:cNvSpPr>
          <p:nvPr/>
        </p:nvSpPr>
        <p:spPr>
          <a:xfrm>
            <a:off x="391575" y="88496"/>
            <a:ext cx="10785941" cy="846450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kern="0" dirty="0">
                <a:latin typeface="Aptos Display" panose="020B0004020202020204" pitchFamily="34" charset="0"/>
              </a:rPr>
              <a:t>CAPITAL FUND BALANCE PROJECTIONS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35032FC-5A1F-7DE3-0BF5-B6E0652C1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971918"/>
              </p:ext>
            </p:extLst>
          </p:nvPr>
        </p:nvGraphicFramePr>
        <p:xfrm>
          <a:off x="137652" y="776750"/>
          <a:ext cx="12054348" cy="588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030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8278DA54-963E-00A8-08C0-DB4119B14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83B56E76-1BD5-13ED-3ECF-67BF214FD45E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7DF6B934-B852-07B1-6B8A-290B4BA6361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9D125D3D-C4EA-8E94-F3D1-F65620E59177}"/>
              </a:ext>
            </a:extLst>
          </p:cNvPr>
          <p:cNvSpPr txBox="1"/>
          <p:nvPr/>
        </p:nvSpPr>
        <p:spPr>
          <a:xfrm>
            <a:off x="1089233" y="423418"/>
            <a:ext cx="9783097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3469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49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EQUIPMENT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 REPLACEMENT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1729C-FA11-CB4D-4762-72EAEDF1997E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EADC1508-C117-2F6C-18C8-915885FFC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386255"/>
              </p:ext>
            </p:extLst>
          </p:nvPr>
        </p:nvGraphicFramePr>
        <p:xfrm>
          <a:off x="503339" y="1154064"/>
          <a:ext cx="10486239" cy="561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6360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4D28A290-6A23-C4E7-AFCF-20690777D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e54dd702b_0_37">
            <a:extLst>
              <a:ext uri="{FF2B5EF4-FFF2-40B4-BE49-F238E27FC236}">
                <a16:creationId xmlns:a16="http://schemas.microsoft.com/office/drawing/2014/main" id="{171EDB86-C982-5FA2-98A4-110F3C5A5C8C}"/>
              </a:ext>
            </a:extLst>
          </p:cNvPr>
          <p:cNvSpPr txBox="1"/>
          <p:nvPr/>
        </p:nvSpPr>
        <p:spPr>
          <a:xfrm>
            <a:off x="1992573" y="490842"/>
            <a:ext cx="820685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73469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49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EQUIPMENT REPLACEMENT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5" name="Google Shape;97;g34e54dd702b_0_69">
            <a:extLst>
              <a:ext uri="{FF2B5EF4-FFF2-40B4-BE49-F238E27FC236}">
                <a16:creationId xmlns:a16="http://schemas.microsoft.com/office/drawing/2014/main" id="{549D1037-47F1-7661-8AB3-6B12A11BB8FD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58;p2">
            <a:extLst>
              <a:ext uri="{FF2B5EF4-FFF2-40B4-BE49-F238E27FC236}">
                <a16:creationId xmlns:a16="http://schemas.microsoft.com/office/drawing/2014/main" id="{2A8EDA2C-24BE-9F88-7A60-E75A2EF5282C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BFD5EA-29DD-5763-BED9-CE6E8F5F85EF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7E232B91-4A53-A582-2887-497ADC528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219149"/>
              </p:ext>
            </p:extLst>
          </p:nvPr>
        </p:nvGraphicFramePr>
        <p:xfrm>
          <a:off x="1022555" y="1555749"/>
          <a:ext cx="9989574" cy="438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627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32FBE844-D6CB-0985-8E28-B0349C3D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B8B3D8AF-5B73-CA99-BB5D-F19B9D4A3AC4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BDCCD353-D881-7301-4287-8C566F84859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EF024CF1-5944-ABA2-F3DF-B735B27DE52D}"/>
              </a:ext>
            </a:extLst>
          </p:cNvPr>
          <p:cNvSpPr txBox="1"/>
          <p:nvPr/>
        </p:nvSpPr>
        <p:spPr>
          <a:xfrm>
            <a:off x="862149" y="-137524"/>
            <a:ext cx="10315367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3469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49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EQUIPMENT FUND BALANCES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9D6A30-8C52-B6FD-917C-29919CA814EE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18C4E9-AA7F-1FCD-FDD0-9B0E9154A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122930"/>
              </p:ext>
            </p:extLst>
          </p:nvPr>
        </p:nvGraphicFramePr>
        <p:xfrm>
          <a:off x="321876" y="1167706"/>
          <a:ext cx="11548247" cy="5033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260445" imgH="4899660" progId="Excel.Sheet.12">
                  <p:embed/>
                </p:oleObj>
              </mc:Choice>
              <mc:Fallback>
                <p:oleObj name="Worksheet" r:id="rId4" imgW="12260445" imgH="489966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3597A59-94BB-19B4-28AF-591BE1B8D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876" y="1167706"/>
                        <a:ext cx="11548247" cy="5033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489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g34e54dd702b_0_69"/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58;p2">
            <a:extLst>
              <a:ext uri="{FF2B5EF4-FFF2-40B4-BE49-F238E27FC236}">
                <a16:creationId xmlns:a16="http://schemas.microsoft.com/office/drawing/2014/main" id="{92245493-6F0E-D846-C333-4533E9A23F2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C04771-48DF-ED75-B288-5300C2E83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969612"/>
              </p:ext>
            </p:extLst>
          </p:nvPr>
        </p:nvGraphicFramePr>
        <p:xfrm>
          <a:off x="294968" y="934946"/>
          <a:ext cx="11739716" cy="562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CFA17F3-899F-D2DB-2560-9C9FD2204A45}"/>
              </a:ext>
            </a:extLst>
          </p:cNvPr>
          <p:cNvSpPr txBox="1">
            <a:spLocks/>
          </p:cNvSpPr>
          <p:nvPr/>
        </p:nvSpPr>
        <p:spPr>
          <a:xfrm>
            <a:off x="391575" y="88496"/>
            <a:ext cx="10785941" cy="846450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kern="0" dirty="0">
                <a:latin typeface="Aptos Display" panose="020B0004020202020204" pitchFamily="34" charset="0"/>
              </a:rPr>
              <a:t>EQUIPMENT FUND BALANCE PROJECTIONS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15B4A4AA-6C78-DE0E-5175-92335D263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g34e54dd702b_0_69">
            <a:extLst>
              <a:ext uri="{FF2B5EF4-FFF2-40B4-BE49-F238E27FC236}">
                <a16:creationId xmlns:a16="http://schemas.microsoft.com/office/drawing/2014/main" id="{898650EC-3653-905B-6855-62E883C6820D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58;p2">
            <a:extLst>
              <a:ext uri="{FF2B5EF4-FFF2-40B4-BE49-F238E27FC236}">
                <a16:creationId xmlns:a16="http://schemas.microsoft.com/office/drawing/2014/main" id="{545995C1-37B1-4247-B125-5F7C170010DF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6;p2">
            <a:extLst>
              <a:ext uri="{FF2B5EF4-FFF2-40B4-BE49-F238E27FC236}">
                <a16:creationId xmlns:a16="http://schemas.microsoft.com/office/drawing/2014/main" id="{5624C783-F66E-07A4-8CA3-D86E745D4638}"/>
              </a:ext>
            </a:extLst>
          </p:cNvPr>
          <p:cNvSpPr txBox="1"/>
          <p:nvPr/>
        </p:nvSpPr>
        <p:spPr>
          <a:xfrm>
            <a:off x="353961" y="2949798"/>
            <a:ext cx="6469626" cy="117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609630">
              <a:lnSpc>
                <a:spcPct val="173469"/>
              </a:lnSpc>
              <a:buClr>
                <a:srgbClr val="424242"/>
              </a:buClr>
              <a:buSzPts val="4900"/>
            </a:pPr>
            <a:r>
              <a:rPr lang="en-US" sz="4400" b="1" kern="0" dirty="0">
                <a:solidFill>
                  <a:srgbClr val="000000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BUDGET CHALLENGES</a:t>
            </a:r>
            <a:endParaRPr lang="en-US" sz="4400" kern="0" dirty="0">
              <a:solidFill>
                <a:srgbClr val="000000"/>
              </a:solidFill>
              <a:latin typeface="Aptos Display" panose="020B0004020202020204" pitchFamily="34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503AF-573C-5407-6BF1-068780889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840" y="1448762"/>
            <a:ext cx="5361815" cy="471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4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e54dd702b_0_69"/>
          <p:cNvSpPr txBox="1"/>
          <p:nvPr/>
        </p:nvSpPr>
        <p:spPr>
          <a:xfrm>
            <a:off x="514897" y="2716124"/>
            <a:ext cx="5758084" cy="248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 defTabSz="609630">
              <a:buClr>
                <a:srgbClr val="424242"/>
              </a:buClr>
              <a:buSzPts val="1400"/>
            </a:pPr>
            <a:r>
              <a:rPr lang="en-US" sz="2000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The global economy is facing high levels of economic uncertainty.  This uncertainty is fueled by rapid economic policy shifts, trade tensions, and financial turbulence.  </a:t>
            </a:r>
          </a:p>
          <a:p>
            <a:pPr algn="just" defTabSz="609630">
              <a:buClr>
                <a:srgbClr val="424242"/>
              </a:buClr>
              <a:buSzPts val="1400"/>
            </a:pPr>
            <a:endParaRPr lang="en-US" sz="2000" kern="0" dirty="0">
              <a:solidFill>
                <a:srgbClr val="000000"/>
              </a:solidFill>
              <a:latin typeface="Aptos Display" panose="020B0004020202020204" pitchFamily="34" charset="0"/>
              <a:ea typeface="Open Sans"/>
              <a:cs typeface="Open Sans"/>
              <a:sym typeface="Open Sans"/>
            </a:endParaRPr>
          </a:p>
          <a:p>
            <a:pPr algn="just" defTabSz="609630">
              <a:buClr>
                <a:srgbClr val="424242"/>
              </a:buClr>
              <a:buSzPts val="1400"/>
            </a:pPr>
            <a:r>
              <a:rPr lang="en-US" sz="2000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This makes difficult any assumptions about long-term trends.</a:t>
            </a:r>
          </a:p>
          <a:p>
            <a:pPr algn="just" defTabSz="609630">
              <a:lnSpc>
                <a:spcPct val="135714"/>
              </a:lnSpc>
              <a:buClr>
                <a:srgbClr val="424242"/>
              </a:buClr>
              <a:buSzPts val="1400"/>
            </a:pPr>
            <a:endParaRPr lang="en-US" sz="1600" kern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7" name="Google Shape;97;g34e54dd702b_0_69"/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58;p2">
            <a:extLst>
              <a:ext uri="{FF2B5EF4-FFF2-40B4-BE49-F238E27FC236}">
                <a16:creationId xmlns:a16="http://schemas.microsoft.com/office/drawing/2014/main" id="{92245493-6F0E-D846-C333-4533E9A23F2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6;p2">
            <a:extLst>
              <a:ext uri="{FF2B5EF4-FFF2-40B4-BE49-F238E27FC236}">
                <a16:creationId xmlns:a16="http://schemas.microsoft.com/office/drawing/2014/main" id="{CB93D6DB-F963-6C81-FB77-A447D00DD23D}"/>
              </a:ext>
            </a:extLst>
          </p:cNvPr>
          <p:cNvSpPr txBox="1"/>
          <p:nvPr/>
        </p:nvSpPr>
        <p:spPr>
          <a:xfrm>
            <a:off x="514898" y="1651217"/>
            <a:ext cx="5578370" cy="95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609630">
              <a:lnSpc>
                <a:spcPct val="173469"/>
              </a:lnSpc>
              <a:buClr>
                <a:srgbClr val="424242"/>
              </a:buClr>
              <a:buSzPts val="4900"/>
            </a:pPr>
            <a:r>
              <a:rPr lang="en-US" sz="3600" b="1" kern="0" dirty="0">
                <a:solidFill>
                  <a:srgbClr val="000000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ECONOMIC UNCERTAINTY</a:t>
            </a:r>
            <a:endParaRPr lang="en-US" sz="3600" kern="0" dirty="0">
              <a:solidFill>
                <a:srgbClr val="000000"/>
              </a:solidFill>
              <a:latin typeface="Aptos Display" panose="020B0004020202020204" pitchFamily="34" charset="0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E3885-C952-723C-799C-8F7F4C097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686" y="1651217"/>
            <a:ext cx="5099664" cy="38247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93F4E080-5961-C8CE-AAAB-3AF4EBC4D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e54dd702b_0_69">
            <a:extLst>
              <a:ext uri="{FF2B5EF4-FFF2-40B4-BE49-F238E27FC236}">
                <a16:creationId xmlns:a16="http://schemas.microsoft.com/office/drawing/2014/main" id="{767DA43B-A607-FDB8-2428-6402587C65F9}"/>
              </a:ext>
            </a:extLst>
          </p:cNvPr>
          <p:cNvSpPr txBox="1"/>
          <p:nvPr/>
        </p:nvSpPr>
        <p:spPr>
          <a:xfrm>
            <a:off x="514897" y="2716124"/>
            <a:ext cx="5676897" cy="200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 defTabSz="609630">
              <a:lnSpc>
                <a:spcPct val="135714"/>
              </a:lnSpc>
              <a:buClr>
                <a:srgbClr val="424242"/>
              </a:buClr>
              <a:buSzPts val="1400"/>
            </a:pPr>
            <a:r>
              <a:rPr lang="en-US" sz="16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Investment returns of CalPERS are heavily influenced by economic and market conditions.  Historically, CalPERS have outperformed their discount rate of 6.8%.  In the short term, however, economic volatility will impact their returns and that can have a significant impact on the City’s pension costs and our budget</a:t>
            </a:r>
            <a:endParaRPr sz="1333" kern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7" name="Google Shape;97;g34e54dd702b_0_69">
            <a:extLst>
              <a:ext uri="{FF2B5EF4-FFF2-40B4-BE49-F238E27FC236}">
                <a16:creationId xmlns:a16="http://schemas.microsoft.com/office/drawing/2014/main" id="{33321A8F-2F41-FCE1-159E-37E2A7784260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58;p2">
            <a:extLst>
              <a:ext uri="{FF2B5EF4-FFF2-40B4-BE49-F238E27FC236}">
                <a16:creationId xmlns:a16="http://schemas.microsoft.com/office/drawing/2014/main" id="{D691097D-ED22-4957-4F04-1C38D946637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6;p2">
            <a:extLst>
              <a:ext uri="{FF2B5EF4-FFF2-40B4-BE49-F238E27FC236}">
                <a16:creationId xmlns:a16="http://schemas.microsoft.com/office/drawing/2014/main" id="{942CE190-68CF-3985-1DBF-0A194811F581}"/>
              </a:ext>
            </a:extLst>
          </p:cNvPr>
          <p:cNvSpPr txBox="1"/>
          <p:nvPr/>
        </p:nvSpPr>
        <p:spPr>
          <a:xfrm>
            <a:off x="514898" y="1651217"/>
            <a:ext cx="5578370" cy="95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609630">
              <a:lnSpc>
                <a:spcPct val="173469"/>
              </a:lnSpc>
              <a:buClr>
                <a:srgbClr val="424242"/>
              </a:buClr>
              <a:buSzPts val="4900"/>
            </a:pPr>
            <a:r>
              <a:rPr lang="en-US" sz="3600" b="1" kern="0" dirty="0">
                <a:solidFill>
                  <a:srgbClr val="000000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PENSION COSTS</a:t>
            </a:r>
            <a:endParaRPr lang="en-US" sz="3600" kern="0" dirty="0">
              <a:solidFill>
                <a:srgbClr val="000000"/>
              </a:solidFill>
              <a:latin typeface="Aptos Display" panose="020B0004020202020204" pitchFamily="34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25962-2B9F-EA97-69EB-D67C027A0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937" y="1483755"/>
            <a:ext cx="3292125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46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4F9ED968-FAE0-118F-ED3F-A6A09F9D4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e54dd702b_0_69">
            <a:extLst>
              <a:ext uri="{FF2B5EF4-FFF2-40B4-BE49-F238E27FC236}">
                <a16:creationId xmlns:a16="http://schemas.microsoft.com/office/drawing/2014/main" id="{8F6F3856-8C5E-AF4A-1EB2-E74899BBBD4F}"/>
              </a:ext>
            </a:extLst>
          </p:cNvPr>
          <p:cNvSpPr txBox="1"/>
          <p:nvPr/>
        </p:nvSpPr>
        <p:spPr>
          <a:xfrm>
            <a:off x="517630" y="1757719"/>
            <a:ext cx="11282484" cy="45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BALANCED BUDGET FOR FY 2025-26</a:t>
            </a:r>
          </a:p>
          <a:p>
            <a:pPr marL="742950" lvl="1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No reduction in service levels</a:t>
            </a:r>
          </a:p>
          <a:p>
            <a:pPr marL="742950" lvl="1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No reduction in staffing levels</a:t>
            </a:r>
          </a:p>
          <a:p>
            <a:pPr marL="285750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endParaRPr lang="en-US" sz="1200" kern="0" dirty="0">
              <a:solidFill>
                <a:srgbClr val="000000"/>
              </a:solidFill>
              <a:latin typeface="Aptos Display" panose="020B0004020202020204" pitchFamily="34" charset="0"/>
              <a:ea typeface="Open Sans"/>
              <a:cs typeface="Open Sans"/>
              <a:sym typeface="Open Sans"/>
            </a:endParaRPr>
          </a:p>
          <a:p>
            <a:pPr marL="285750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CONTINUE TO INVEST IN THE FUTURE</a:t>
            </a:r>
          </a:p>
          <a:p>
            <a:pPr marL="742950" lvl="1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$500K Transfer to Other Post Employment Benefits (OPEB) Fund</a:t>
            </a:r>
          </a:p>
          <a:p>
            <a:pPr marL="742950" lvl="1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$500K Transfer to Pension Stabilization Fund</a:t>
            </a:r>
          </a:p>
          <a:p>
            <a:pPr marL="742950" lvl="1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$4.8M Transfer to the Equipment and Capital Project Funds</a:t>
            </a:r>
          </a:p>
          <a:p>
            <a:pPr lvl="1" algn="just" defTabSz="609630">
              <a:lnSpc>
                <a:spcPct val="135714"/>
              </a:lnSpc>
              <a:buClr>
                <a:srgbClr val="424242"/>
              </a:buClr>
              <a:buSzPts val="1400"/>
            </a:pPr>
            <a:endParaRPr lang="en-US" sz="1200" kern="0" dirty="0">
              <a:solidFill>
                <a:srgbClr val="000000"/>
              </a:solidFill>
              <a:latin typeface="Aptos Display" panose="020B0004020202020204" pitchFamily="34" charset="0"/>
              <a:ea typeface="Open Sans"/>
              <a:cs typeface="Open Sans"/>
              <a:sym typeface="Open Sans"/>
            </a:endParaRPr>
          </a:p>
          <a:p>
            <a:pPr marL="285750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CONTINUE TO MAINTAIN 20% RESERVE OF THE GENERAL FUND BUDGET</a:t>
            </a:r>
            <a:endParaRPr lang="en-US" sz="2000" kern="0" dirty="0">
              <a:solidFill>
                <a:srgbClr val="000000"/>
              </a:solidFill>
              <a:latin typeface="Aptos Display" panose="020B0004020202020204" pitchFamily="34" charset="0"/>
              <a:ea typeface="Open Sans"/>
              <a:cs typeface="Open Sans"/>
              <a:sym typeface="Open Sans"/>
            </a:endParaRPr>
          </a:p>
          <a:p>
            <a:pPr marL="742950" lvl="1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endParaRPr lang="en-US" sz="2000" kern="0" dirty="0">
              <a:solidFill>
                <a:srgbClr val="000000"/>
              </a:solidFill>
              <a:latin typeface="Aptos Display" panose="020B0004020202020204" pitchFamily="34" charset="0"/>
              <a:ea typeface="Open Sans"/>
              <a:cs typeface="Open Sans"/>
              <a:sym typeface="Open Sans"/>
            </a:endParaRPr>
          </a:p>
        </p:txBody>
      </p:sp>
      <p:cxnSp>
        <p:nvCxnSpPr>
          <p:cNvPr id="97" name="Google Shape;97;g34e54dd702b_0_69">
            <a:extLst>
              <a:ext uri="{FF2B5EF4-FFF2-40B4-BE49-F238E27FC236}">
                <a16:creationId xmlns:a16="http://schemas.microsoft.com/office/drawing/2014/main" id="{97E6F343-D0FA-1015-962D-D4A50859A17D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58;p2">
            <a:extLst>
              <a:ext uri="{FF2B5EF4-FFF2-40B4-BE49-F238E27FC236}">
                <a16:creationId xmlns:a16="http://schemas.microsoft.com/office/drawing/2014/main" id="{5CFAFFC3-9B2F-61DA-30E4-AEF68CA2B61E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6;p2">
            <a:extLst>
              <a:ext uri="{FF2B5EF4-FFF2-40B4-BE49-F238E27FC236}">
                <a16:creationId xmlns:a16="http://schemas.microsoft.com/office/drawing/2014/main" id="{55E47A0D-0A68-8205-3367-DC41E39513E7}"/>
              </a:ext>
            </a:extLst>
          </p:cNvPr>
          <p:cNvSpPr txBox="1"/>
          <p:nvPr/>
        </p:nvSpPr>
        <p:spPr>
          <a:xfrm>
            <a:off x="517630" y="748908"/>
            <a:ext cx="5578370" cy="95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609630">
              <a:lnSpc>
                <a:spcPct val="173469"/>
              </a:lnSpc>
              <a:buClr>
                <a:srgbClr val="424242"/>
              </a:buClr>
              <a:buSzPts val="4900"/>
            </a:pPr>
            <a:r>
              <a:rPr lang="en-US" sz="3600" b="1" kern="0" dirty="0">
                <a:solidFill>
                  <a:srgbClr val="000000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BUDGET SUMMARY</a:t>
            </a:r>
            <a:endParaRPr lang="en-US" sz="3600" kern="0" dirty="0">
              <a:solidFill>
                <a:srgbClr val="000000"/>
              </a:solidFill>
              <a:latin typeface="Aptos Display" panose="020B000402020202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6D3AC-057B-BEC2-F856-5DE228716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454" y="1110878"/>
            <a:ext cx="4762772" cy="23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32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8;p2">
            <a:extLst>
              <a:ext uri="{FF2B5EF4-FFF2-40B4-BE49-F238E27FC236}">
                <a16:creationId xmlns:a16="http://schemas.microsoft.com/office/drawing/2014/main" id="{E5E6E4C9-C276-E032-4259-4382519C083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;p2">
            <a:extLst>
              <a:ext uri="{FF2B5EF4-FFF2-40B4-BE49-F238E27FC236}">
                <a16:creationId xmlns:a16="http://schemas.microsoft.com/office/drawing/2014/main" id="{A58E1284-FC39-A02F-FF8D-D25AC0DD55E5}"/>
              </a:ext>
            </a:extLst>
          </p:cNvPr>
          <p:cNvSpPr txBox="1"/>
          <p:nvPr/>
        </p:nvSpPr>
        <p:spPr>
          <a:xfrm>
            <a:off x="622110" y="224344"/>
            <a:ext cx="6683992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609630">
              <a:lnSpc>
                <a:spcPct val="173469"/>
              </a:lnSpc>
              <a:buClr>
                <a:srgbClr val="424242"/>
              </a:buClr>
              <a:buSzPts val="4900"/>
            </a:pPr>
            <a:r>
              <a:rPr lang="en-US" sz="4000" b="1" kern="0" dirty="0">
                <a:solidFill>
                  <a:srgbClr val="000000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RECOMMENDATIONS</a:t>
            </a:r>
            <a:endParaRPr sz="4000" kern="0" dirty="0">
              <a:solidFill>
                <a:srgbClr val="000000"/>
              </a:solidFill>
              <a:latin typeface="Aptos Display" panose="020B0004020202020204" pitchFamily="34" charset="0"/>
              <a:cs typeface="Arial"/>
              <a:sym typeface="Arial"/>
            </a:endParaRPr>
          </a:p>
        </p:txBody>
      </p:sp>
      <p:cxnSp>
        <p:nvCxnSpPr>
          <p:cNvPr id="6" name="Google Shape;54;p2">
            <a:extLst>
              <a:ext uri="{FF2B5EF4-FFF2-40B4-BE49-F238E27FC236}">
                <a16:creationId xmlns:a16="http://schemas.microsoft.com/office/drawing/2014/main" id="{D889BA1A-CF12-6B53-3932-6395ECC263FD}"/>
              </a:ext>
            </a:extLst>
          </p:cNvPr>
          <p:cNvCxnSpPr>
            <a:cxnSpLocks/>
          </p:cNvCxnSpPr>
          <p:nvPr/>
        </p:nvCxnSpPr>
        <p:spPr>
          <a:xfrm>
            <a:off x="622110" y="1480873"/>
            <a:ext cx="6010702" cy="0"/>
          </a:xfrm>
          <a:prstGeom prst="straightConnector1">
            <a:avLst/>
          </a:prstGeom>
          <a:noFill/>
          <a:ln w="76200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A889C3F-9081-7AF3-8398-FDC70C71EBAB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" name="Google Shape;96;g34e54dd702b_0_69">
            <a:extLst>
              <a:ext uri="{FF2B5EF4-FFF2-40B4-BE49-F238E27FC236}">
                <a16:creationId xmlns:a16="http://schemas.microsoft.com/office/drawing/2014/main" id="{5C0C92D0-ED9F-0A75-3A97-DEE48BB2D5D6}"/>
              </a:ext>
            </a:extLst>
          </p:cNvPr>
          <p:cNvSpPr txBox="1"/>
          <p:nvPr/>
        </p:nvSpPr>
        <p:spPr>
          <a:xfrm>
            <a:off x="517630" y="1757719"/>
            <a:ext cx="11154720" cy="477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APPROVE RESOLUTION NO. 7638 </a:t>
            </a:r>
            <a:r>
              <a:rPr lang="en-US" sz="2400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– adopting a budget for Fiscal Year 2025-26 and appropriating the amounts specified therein as expenditures from the Funds.  </a:t>
            </a:r>
          </a:p>
          <a:p>
            <a:pPr marL="285750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endParaRPr lang="en-US" sz="2400" kern="0" dirty="0">
              <a:solidFill>
                <a:srgbClr val="000000"/>
              </a:solidFill>
              <a:latin typeface="Aptos Display" panose="020B0004020202020204" pitchFamily="34" charset="0"/>
              <a:ea typeface="Open Sans"/>
              <a:cs typeface="Open Sans"/>
              <a:sym typeface="Open Sans"/>
            </a:endParaRPr>
          </a:p>
          <a:p>
            <a:pPr marL="285750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APPROVE RESOLUTION NO. </a:t>
            </a:r>
            <a:r>
              <a:rPr lang="en-US" sz="2400" b="1" kern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7639 </a:t>
            </a:r>
            <a:r>
              <a:rPr lang="en-US" sz="2400" b="1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– </a:t>
            </a:r>
            <a:r>
              <a:rPr lang="en-US" sz="2400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adopting a Capital Improvement and Equipment Plan for the Fiscal Year 2025-26 through 2029-30</a:t>
            </a:r>
          </a:p>
          <a:p>
            <a:pPr marL="285750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endParaRPr lang="en-US" sz="2400" kern="0" dirty="0">
              <a:solidFill>
                <a:srgbClr val="000000"/>
              </a:solidFill>
              <a:latin typeface="Aptos Display" panose="020B0004020202020204" pitchFamily="34" charset="0"/>
              <a:ea typeface="Open Sans"/>
              <a:cs typeface="Open Sans"/>
              <a:sym typeface="Open Sans"/>
            </a:endParaRPr>
          </a:p>
          <a:p>
            <a:pPr marL="285750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Aptos Display" panose="020B0004020202020204" pitchFamily="34" charset="0"/>
                <a:ea typeface="Open Sans"/>
                <a:cs typeface="Open Sans"/>
                <a:sym typeface="Open Sans"/>
              </a:rPr>
              <a:t>Authorize and direct the City Manager to make discretionary transfers not to exceed $10 million from Fiscal Year 2024-25 General Fund Operating Budget to the Capital Improvement, Equipment Replacement, OPEB Trust and Pension Stabilization Funds</a:t>
            </a:r>
          </a:p>
          <a:p>
            <a:pPr marL="285750" indent="-285750" algn="just" defTabSz="609630">
              <a:lnSpc>
                <a:spcPct val="135714"/>
              </a:lnSpc>
              <a:buClr>
                <a:srgbClr val="424242"/>
              </a:buClr>
              <a:buSzPts val="1400"/>
              <a:buFont typeface="Wingdings" panose="05000000000000000000" pitchFamily="2" charset="2"/>
              <a:buChar char="§"/>
            </a:pPr>
            <a:endParaRPr lang="en-US" sz="1200" kern="0" dirty="0">
              <a:solidFill>
                <a:srgbClr val="000000"/>
              </a:solidFill>
              <a:latin typeface="Aptos Display" panose="020B0004020202020204" pitchFamily="34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77346619-8527-2BE0-4E3D-A542F50E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BC42FE52-CD0A-C1B4-3B94-12B8614B8F0F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C232EA71-2BB4-3D91-C2BE-D98D3EB0163C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CE13A5A5-87F0-5A97-A97D-9F554F307C00}"/>
              </a:ext>
            </a:extLst>
          </p:cNvPr>
          <p:cNvSpPr txBox="1"/>
          <p:nvPr/>
        </p:nvSpPr>
        <p:spPr>
          <a:xfrm>
            <a:off x="612682" y="824409"/>
            <a:ext cx="8755494" cy="212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GENERAL FUND REVENUE SUMMARY FY24-25 ESTIMATES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03E63-739E-699C-2C9A-CFFD0D7D3245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CF63475-FB1D-699C-DA07-6A6DA5674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586598"/>
              </p:ext>
            </p:extLst>
          </p:nvPr>
        </p:nvGraphicFramePr>
        <p:xfrm>
          <a:off x="106515" y="1770027"/>
          <a:ext cx="11898671" cy="466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91285" imgH="3209925" progId="Excel.Sheet.12">
                  <p:embed/>
                </p:oleObj>
              </mc:Choice>
              <mc:Fallback>
                <p:oleObj name="Worksheet" r:id="rId4" imgW="7591285" imgH="3209925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C4B4DB4-FA60-BA66-2BBB-C7C0612CF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15" y="1770027"/>
                        <a:ext cx="11898671" cy="466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479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>
          <a:extLst>
            <a:ext uri="{FF2B5EF4-FFF2-40B4-BE49-F238E27FC236}">
              <a16:creationId xmlns:a16="http://schemas.microsoft.com/office/drawing/2014/main" id="{95A6312D-C451-BDEB-4A9E-D9C313EF3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F3D6C3-0069-A021-42DE-5232A80E0B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49" name="Google Shape;49;p1" descr="Image">
            <a:extLst>
              <a:ext uri="{FF2B5EF4-FFF2-40B4-BE49-F238E27FC236}">
                <a16:creationId xmlns:a16="http://schemas.microsoft.com/office/drawing/2014/main" id="{8C2182C3-6623-AFB4-BE09-3228DFAA35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180" y="759734"/>
            <a:ext cx="2974125" cy="5338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54;p2">
            <a:extLst>
              <a:ext uri="{FF2B5EF4-FFF2-40B4-BE49-F238E27FC236}">
                <a16:creationId xmlns:a16="http://schemas.microsoft.com/office/drawing/2014/main" id="{10D2B07E-F88F-3270-0268-6063553C7697}"/>
              </a:ext>
            </a:extLst>
          </p:cNvPr>
          <p:cNvCxnSpPr>
            <a:cxnSpLocks/>
          </p:cNvCxnSpPr>
          <p:nvPr/>
        </p:nvCxnSpPr>
        <p:spPr>
          <a:xfrm>
            <a:off x="0" y="5548005"/>
            <a:ext cx="7524466" cy="0"/>
          </a:xfrm>
          <a:prstGeom prst="straightConnector1">
            <a:avLst/>
          </a:prstGeom>
          <a:noFill/>
          <a:ln w="76200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itle 3">
            <a:extLst>
              <a:ext uri="{FF2B5EF4-FFF2-40B4-BE49-F238E27FC236}">
                <a16:creationId xmlns:a16="http://schemas.microsoft.com/office/drawing/2014/main" id="{25F91D8E-8950-0676-9D08-6AD6F2BA5C8F}"/>
              </a:ext>
            </a:extLst>
          </p:cNvPr>
          <p:cNvSpPr txBox="1">
            <a:spLocks/>
          </p:cNvSpPr>
          <p:nvPr/>
        </p:nvSpPr>
        <p:spPr>
          <a:xfrm>
            <a:off x="545447" y="1897625"/>
            <a:ext cx="7330192" cy="128340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630"/>
            <a:r>
              <a:rPr lang="en-US" sz="9000" b="1" kern="0" dirty="0">
                <a:solidFill>
                  <a:srgbClr val="FFFFFF"/>
                </a:solidFill>
                <a:latin typeface="Aptos Display" panose="020B0004020202020204" pitchFamily="34" charset="0"/>
              </a:rPr>
              <a:t>Questions</a:t>
            </a:r>
            <a:r>
              <a:rPr lang="en-US" sz="6400" b="1" kern="0" dirty="0">
                <a:solidFill>
                  <a:srgbClr val="FFFFFF"/>
                </a:solidFill>
                <a:latin typeface="Aptos Display" panose="020B0004020202020204" pitchFamily="34" charset="0"/>
              </a:rPr>
              <a:t>?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D61231-0E9B-2247-9BFF-19EA38795693}"/>
              </a:ext>
            </a:extLst>
          </p:cNvPr>
          <p:cNvGrpSpPr/>
          <p:nvPr/>
        </p:nvGrpSpPr>
        <p:grpSpPr>
          <a:xfrm>
            <a:off x="698081" y="3459347"/>
            <a:ext cx="3716603" cy="365760"/>
            <a:chOff x="911306" y="5785856"/>
            <a:chExt cx="5225444" cy="548640"/>
          </a:xfrm>
        </p:grpSpPr>
        <p:sp>
          <p:nvSpPr>
            <p:cNvPr id="7" name="Subtitle 4">
              <a:extLst>
                <a:ext uri="{FF2B5EF4-FFF2-40B4-BE49-F238E27FC236}">
                  <a16:creationId xmlns:a16="http://schemas.microsoft.com/office/drawing/2014/main" id="{A3C48641-0C28-C89E-38D4-C26EEED09F5A}"/>
                </a:ext>
              </a:extLst>
            </p:cNvPr>
            <p:cNvSpPr txBox="1">
              <a:spLocks/>
            </p:cNvSpPr>
            <p:nvPr/>
          </p:nvSpPr>
          <p:spPr>
            <a:xfrm>
              <a:off x="2723484" y="5785856"/>
              <a:ext cx="3413266" cy="54864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609630"/>
              <a:r>
                <a:rPr lang="en-US" sz="2133" b="1" kern="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@ArcadiaCAgov</a:t>
              </a:r>
            </a:p>
          </p:txBody>
        </p:sp>
        <p:pic>
          <p:nvPicPr>
            <p:cNvPr id="5" name="Picture 4" descr="Icon&#10;&#10;AI-generated content may be incorrect.">
              <a:extLst>
                <a:ext uri="{FF2B5EF4-FFF2-40B4-BE49-F238E27FC236}">
                  <a16:creationId xmlns:a16="http://schemas.microsoft.com/office/drawing/2014/main" id="{26450FAD-82AE-0961-7BB2-42BAADBF7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4084" y="5877296"/>
              <a:ext cx="357858" cy="365760"/>
            </a:xfrm>
            <a:prstGeom prst="rect">
              <a:avLst/>
            </a:prstGeom>
          </p:spPr>
        </p:pic>
        <p:pic>
          <p:nvPicPr>
            <p:cNvPr id="14" name="Picture 13" descr="Icon&#10;&#10;AI-generated content may be incorrect.">
              <a:extLst>
                <a:ext uri="{FF2B5EF4-FFF2-40B4-BE49-F238E27FC236}">
                  <a16:creationId xmlns:a16="http://schemas.microsoft.com/office/drawing/2014/main" id="{96866B93-8DD4-A1AE-D31F-76237BC94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2801" y="5831576"/>
              <a:ext cx="457200" cy="457200"/>
            </a:xfrm>
            <a:prstGeom prst="rect">
              <a:avLst/>
            </a:prstGeom>
          </p:spPr>
        </p:pic>
        <p:pic>
          <p:nvPicPr>
            <p:cNvPr id="18" name="Picture 17" descr="Icon&#10;&#10;AI-generated content may be incorrect.">
              <a:extLst>
                <a:ext uri="{FF2B5EF4-FFF2-40B4-BE49-F238E27FC236}">
                  <a16:creationId xmlns:a16="http://schemas.microsoft.com/office/drawing/2014/main" id="{CB5D6B29-869D-8862-ED08-593EC0ABD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1306" y="5831576"/>
              <a:ext cx="457412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52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37E5792F-F7CB-0E30-AF31-DA3B7BD9D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B5091E25-CD3E-4CD3-FA39-69D259884016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38A0FDB8-5CE2-169F-ADED-FAE5AB6567C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5A84D480-2608-4BE9-1939-F144096C4C27}"/>
              </a:ext>
            </a:extLst>
          </p:cNvPr>
          <p:cNvSpPr txBox="1"/>
          <p:nvPr/>
        </p:nvSpPr>
        <p:spPr>
          <a:xfrm>
            <a:off x="632346" y="956839"/>
            <a:ext cx="875549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TAX REVENUES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F43024-EC24-D1EE-32C1-CB2D04AF79CD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2785188-F9DD-225D-0BDD-183C2CE62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116930"/>
              </p:ext>
            </p:extLst>
          </p:nvPr>
        </p:nvGraphicFramePr>
        <p:xfrm>
          <a:off x="167481" y="1948740"/>
          <a:ext cx="11857038" cy="425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10529" imgH="3019425" progId="Excel.Sheet.12">
                  <p:embed/>
                </p:oleObj>
              </mc:Choice>
              <mc:Fallback>
                <p:oleObj name="Worksheet" r:id="rId4" imgW="7810529" imgH="3019425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CF63475-FB1D-699C-DA07-6A6DA567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" y="1948740"/>
                        <a:ext cx="11857038" cy="425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06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D6776-63DB-62B2-A53D-EB00E305E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58;p2">
            <a:extLst>
              <a:ext uri="{FF2B5EF4-FFF2-40B4-BE49-F238E27FC236}">
                <a16:creationId xmlns:a16="http://schemas.microsoft.com/office/drawing/2014/main" id="{65BEED82-A96A-8229-4725-5021ED26EE20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323E9B-4E17-AF16-7E7D-49D200DDE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130984"/>
              </p:ext>
            </p:extLst>
          </p:nvPr>
        </p:nvGraphicFramePr>
        <p:xfrm>
          <a:off x="190901" y="1630573"/>
          <a:ext cx="11810198" cy="501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Google Shape;139;g34e54dd702b_0_37">
            <a:extLst>
              <a:ext uri="{FF2B5EF4-FFF2-40B4-BE49-F238E27FC236}">
                <a16:creationId xmlns:a16="http://schemas.microsoft.com/office/drawing/2014/main" id="{DD417BD0-1E74-E4EE-4827-4C0921B845AE}"/>
              </a:ext>
            </a:extLst>
          </p:cNvPr>
          <p:cNvSpPr txBox="1"/>
          <p:nvPr/>
        </p:nvSpPr>
        <p:spPr>
          <a:xfrm>
            <a:off x="190901" y="691139"/>
            <a:ext cx="1096061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343434"/>
              </a:buClr>
              <a:buSzPts val="4900"/>
            </a:pPr>
            <a:r>
              <a:rPr lang="en-US" sz="4800" b="1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FY23-24 UNRESTRICTED FUND BALANCE</a:t>
            </a:r>
            <a:endParaRPr lang="en-US" sz="48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4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tree, mountain&#10;&#10;AI-generated content may be incorrect.">
            <a:extLst>
              <a:ext uri="{FF2B5EF4-FFF2-40B4-BE49-F238E27FC236}">
                <a16:creationId xmlns:a16="http://schemas.microsoft.com/office/drawing/2014/main" id="{694E2D69-F493-D8B5-BA3A-6ACA6E0287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3" t="33" r="9542" b="34210"/>
          <a:stretch/>
        </p:blipFill>
        <p:spPr>
          <a:xfrm>
            <a:off x="-1" y="3386"/>
            <a:ext cx="12192001" cy="68546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FEFBF6-50AC-F511-801B-DB4B477984BD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rgbClr val="003B5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7A244CE-F2E8-BD1D-334F-E32D6B7ED72B}"/>
              </a:ext>
            </a:extLst>
          </p:cNvPr>
          <p:cNvSpPr txBox="1">
            <a:spLocks/>
          </p:cNvSpPr>
          <p:nvPr/>
        </p:nvSpPr>
        <p:spPr>
          <a:xfrm>
            <a:off x="745845" y="2896420"/>
            <a:ext cx="10700308" cy="106516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09630"/>
            <a:r>
              <a:rPr lang="en-US" sz="6000" b="1" kern="0" dirty="0">
                <a:solidFill>
                  <a:srgbClr val="FFFFFF"/>
                </a:solidFill>
                <a:latin typeface="Aptos Display" panose="020B0004020202020204" pitchFamily="34" charset="0"/>
              </a:rPr>
              <a:t>FISCAL YEAR 2025-26 </a:t>
            </a:r>
          </a:p>
          <a:p>
            <a:pPr algn="ctr" defTabSz="609630"/>
            <a:r>
              <a:rPr lang="en-US" sz="6000" b="1" kern="0" dirty="0">
                <a:solidFill>
                  <a:srgbClr val="FFFFFF"/>
                </a:solidFill>
                <a:latin typeface="Aptos Display" panose="020B0004020202020204" pitchFamily="34" charset="0"/>
              </a:rPr>
              <a:t>PROPOSED BUDGET</a:t>
            </a:r>
          </a:p>
        </p:txBody>
      </p:sp>
      <p:cxnSp>
        <p:nvCxnSpPr>
          <p:cNvPr id="10" name="Google Shape;97;g34e54dd702b_0_69">
            <a:extLst>
              <a:ext uri="{FF2B5EF4-FFF2-40B4-BE49-F238E27FC236}">
                <a16:creationId xmlns:a16="http://schemas.microsoft.com/office/drawing/2014/main" id="{B71BB538-4DCA-58D9-9B21-F1675821D433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58;p2">
            <a:extLst>
              <a:ext uri="{FF2B5EF4-FFF2-40B4-BE49-F238E27FC236}">
                <a16:creationId xmlns:a16="http://schemas.microsoft.com/office/drawing/2014/main" id="{2B9622CC-77BC-562E-0786-C8BCC8D411C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97;g34e54dd702b_0_69">
            <a:extLst>
              <a:ext uri="{FF2B5EF4-FFF2-40B4-BE49-F238E27FC236}">
                <a16:creationId xmlns:a16="http://schemas.microsoft.com/office/drawing/2014/main" id="{3DBC1649-026D-DE4F-AA67-217EFC45D744}"/>
              </a:ext>
            </a:extLst>
          </p:cNvPr>
          <p:cNvCxnSpPr>
            <a:cxnSpLocks/>
          </p:cNvCxnSpPr>
          <p:nvPr/>
        </p:nvCxnSpPr>
        <p:spPr>
          <a:xfrm>
            <a:off x="1082723" y="6159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5527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1BB80975-CE00-942E-F7B3-08FC408B7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8C22DBBC-CCF3-D10F-F6E8-6F38A614CA72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0170D25D-0E47-FC6F-4454-3889FC7AE911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7751EDC7-1B9F-F16D-CC40-F7F2FDD1CDA0}"/>
              </a:ext>
            </a:extLst>
          </p:cNvPr>
          <p:cNvSpPr txBox="1"/>
          <p:nvPr/>
        </p:nvSpPr>
        <p:spPr>
          <a:xfrm>
            <a:off x="2362051" y="430080"/>
            <a:ext cx="8206854" cy="10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PROPOSED FY25-26 BUDGET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89B17E-56AC-C24A-2120-3BF63B7C49B3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7859B0C-8578-2D51-9BF4-B26CA020F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737257"/>
              </p:ext>
            </p:extLst>
          </p:nvPr>
        </p:nvGraphicFramePr>
        <p:xfrm>
          <a:off x="2009775" y="1336675"/>
          <a:ext cx="7586663" cy="521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53121" imgH="3819525" progId="Excel.Sheet.12">
                  <p:embed/>
                </p:oleObj>
              </mc:Choice>
              <mc:Fallback>
                <p:oleObj name="Worksheet" r:id="rId4" imgW="5153121" imgH="3819525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C4B4DB4-FA60-BA66-2BBB-C7C0612CF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9775" y="1336675"/>
                        <a:ext cx="7586663" cy="521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12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3032DC7B-189F-4275-54B4-577DE652B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g34e54dd702b_0_69">
            <a:extLst>
              <a:ext uri="{FF2B5EF4-FFF2-40B4-BE49-F238E27FC236}">
                <a16:creationId xmlns:a16="http://schemas.microsoft.com/office/drawing/2014/main" id="{8E822794-2673-6CA1-1335-864DE194BC8A}"/>
              </a:ext>
            </a:extLst>
          </p:cNvPr>
          <p:cNvCxnSpPr>
            <a:cxnSpLocks/>
          </p:cNvCxnSpPr>
          <p:nvPr/>
        </p:nvCxnSpPr>
        <p:spPr>
          <a:xfrm>
            <a:off x="0" y="698500"/>
            <a:ext cx="11109277" cy="0"/>
          </a:xfrm>
          <a:prstGeom prst="straightConnector1">
            <a:avLst/>
          </a:prstGeom>
          <a:noFill/>
          <a:ln w="9525" cap="flat" cmpd="sng">
            <a:solidFill>
              <a:srgbClr val="C399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3B1BD1ED-A646-87CC-18E8-80AAA92DF7B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245755" y="294377"/>
            <a:ext cx="426595" cy="7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g34e54dd702b_0_37">
            <a:extLst>
              <a:ext uri="{FF2B5EF4-FFF2-40B4-BE49-F238E27FC236}">
                <a16:creationId xmlns:a16="http://schemas.microsoft.com/office/drawing/2014/main" id="{345AEB37-A385-4676-7330-617230B6E5B6}"/>
              </a:ext>
            </a:extLst>
          </p:cNvPr>
          <p:cNvSpPr txBox="1"/>
          <p:nvPr/>
        </p:nvSpPr>
        <p:spPr>
          <a:xfrm>
            <a:off x="632346" y="802342"/>
            <a:ext cx="8755494" cy="212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3469"/>
              </a:lnSpc>
              <a:buClr>
                <a:srgbClr val="343434"/>
              </a:buClr>
              <a:buSzPts val="4900"/>
            </a:pPr>
            <a:r>
              <a:rPr lang="en-US" sz="4000" b="1" dirty="0">
                <a:solidFill>
                  <a:srgbClr val="343434"/>
                </a:solidFill>
                <a:latin typeface="Aptos Display" panose="020B0004020202020204" pitchFamily="34" charset="0"/>
                <a:ea typeface="Times New Roman"/>
                <a:cs typeface="Times New Roman"/>
                <a:sym typeface="Times New Roman"/>
              </a:rPr>
              <a:t>GENERAL FUND REVENUE SUMMARY FY24-25 ESTIMATES</a:t>
            </a:r>
            <a:endParaRPr lang="en-US" sz="4000" dirty="0">
              <a:latin typeface="Aptos Display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2698F-FCEC-2E17-702C-70466BDC0BD2}"/>
              </a:ext>
            </a:extLst>
          </p:cNvPr>
          <p:cNvSpPr/>
          <p:nvPr/>
        </p:nvSpPr>
        <p:spPr>
          <a:xfrm>
            <a:off x="0" y="6563623"/>
            <a:ext cx="12192000" cy="294367"/>
          </a:xfrm>
          <a:prstGeom prst="rect">
            <a:avLst/>
          </a:prstGeom>
          <a:solidFill>
            <a:srgbClr val="003B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40C5651-6996-AD6E-14A7-46A288153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72840"/>
              </p:ext>
            </p:extLst>
          </p:nvPr>
        </p:nvGraphicFramePr>
        <p:xfrm>
          <a:off x="192088" y="1827213"/>
          <a:ext cx="11852275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619882" imgH="3209925" progId="Excel.Sheet.12">
                  <p:embed/>
                </p:oleObj>
              </mc:Choice>
              <mc:Fallback>
                <p:oleObj name="Worksheet" r:id="rId4" imgW="7619882" imgH="3209925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CF63475-FB1D-699C-DA07-6A6DA567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088" y="1827213"/>
                        <a:ext cx="11852275" cy="463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9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48139</TotalTime>
  <Words>711</Words>
  <Application>Microsoft Office PowerPoint</Application>
  <PresentationFormat>Widescreen</PresentationFormat>
  <Paragraphs>126</Paragraphs>
  <Slides>40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Aptos</vt:lpstr>
      <vt:lpstr>Aptos Display</vt:lpstr>
      <vt:lpstr>Arial</vt:lpstr>
      <vt:lpstr>Calibri</vt:lpstr>
      <vt:lpstr>Open Sans</vt:lpstr>
      <vt:lpstr>Wingdings</vt:lpstr>
      <vt:lpstr>Office Theme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Year 2020-21 Proposed Budget</dc:title>
  <dc:creator>Dominic Lazzaretto</dc:creator>
  <cp:lastModifiedBy>Henry Chen</cp:lastModifiedBy>
  <cp:revision>433</cp:revision>
  <cp:lastPrinted>2025-05-19T17:57:34Z</cp:lastPrinted>
  <dcterms:created xsi:type="dcterms:W3CDTF">2020-05-17T20:01:54Z</dcterms:created>
  <dcterms:modified xsi:type="dcterms:W3CDTF">2025-06-02T23:35:51Z</dcterms:modified>
</cp:coreProperties>
</file>